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65" r:id="rId4"/>
    <p:sldId id="267" r:id="rId5"/>
    <p:sldId id="268" r:id="rId6"/>
    <p:sldId id="259" r:id="rId7"/>
    <p:sldId id="270" r:id="rId8"/>
    <p:sldId id="269" r:id="rId9"/>
    <p:sldId id="271"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285" r:id="rId26"/>
    <p:sldId id="284" r:id="rId27"/>
    <p:sldId id="286" r:id="rId28"/>
    <p:sldId id="287" r:id="rId29"/>
    <p:sldId id="288" r:id="rId30"/>
    <p:sldId id="289" r:id="rId31"/>
    <p:sldId id="290" r:id="rId32"/>
    <p:sldId id="291" r:id="rId33"/>
    <p:sldId id="273" r:id="rId34"/>
    <p:sldId id="274" r:id="rId35"/>
    <p:sldId id="283" r:id="rId36"/>
    <p:sldId id="276" r:id="rId37"/>
    <p:sldId id="277" r:id="rId38"/>
    <p:sldId id="278" r:id="rId39"/>
    <p:sldId id="279" r:id="rId40"/>
    <p:sldId id="280" r:id="rId41"/>
    <p:sldId id="281" r:id="rId42"/>
    <p:sldId id="282" r:id="rId43"/>
    <p:sldId id="30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107" d="100"/>
          <a:sy n="107" d="100"/>
        </p:scale>
        <p:origin x="176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3B383-36E6-4156-9C54-F0B0C59AFC0B}" type="datetimeFigureOut">
              <a:rPr lang="en-US" smtClean="0"/>
              <a:t>4/9/18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51698-B114-4905-B835-11EB952AED35}" type="slidenum">
              <a:rPr lang="en-US" smtClean="0"/>
              <a:t>‹#›</a:t>
            </a:fld>
            <a:endParaRPr lang="en-US"/>
          </a:p>
        </p:txBody>
      </p:sp>
    </p:spTree>
    <p:extLst>
      <p:ext uri="{BB962C8B-B14F-4D97-AF65-F5344CB8AC3E}">
        <p14:creationId xmlns:p14="http://schemas.microsoft.com/office/powerpoint/2010/main" val="153044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51698-B114-4905-B835-11EB952AED35}" type="slidenum">
              <a:rPr lang="en-US" smtClean="0"/>
              <a:t>6</a:t>
            </a:fld>
            <a:endParaRPr lang="en-US"/>
          </a:p>
        </p:txBody>
      </p:sp>
    </p:spTree>
    <p:extLst>
      <p:ext uri="{BB962C8B-B14F-4D97-AF65-F5344CB8AC3E}">
        <p14:creationId xmlns:p14="http://schemas.microsoft.com/office/powerpoint/2010/main" val="490645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30</a:t>
            </a:fld>
            <a:endParaRPr lang="en-US"/>
          </a:p>
        </p:txBody>
      </p:sp>
    </p:spTree>
    <p:extLst>
      <p:ext uri="{BB962C8B-B14F-4D97-AF65-F5344CB8AC3E}">
        <p14:creationId xmlns:p14="http://schemas.microsoft.com/office/powerpoint/2010/main" val="15257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35</a:t>
            </a:fld>
            <a:endParaRPr lang="en-US"/>
          </a:p>
        </p:txBody>
      </p:sp>
    </p:spTree>
    <p:extLst>
      <p:ext uri="{BB962C8B-B14F-4D97-AF65-F5344CB8AC3E}">
        <p14:creationId xmlns:p14="http://schemas.microsoft.com/office/powerpoint/2010/main" val="324520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51698-B114-4905-B835-11EB952AED35}" type="slidenum">
              <a:rPr lang="en-US" smtClean="0"/>
              <a:t>7</a:t>
            </a:fld>
            <a:endParaRPr lang="en-US"/>
          </a:p>
        </p:txBody>
      </p:sp>
    </p:spTree>
    <p:extLst>
      <p:ext uri="{BB962C8B-B14F-4D97-AF65-F5344CB8AC3E}">
        <p14:creationId xmlns:p14="http://schemas.microsoft.com/office/powerpoint/2010/main" val="85822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51698-B114-4905-B835-11EB952AED35}" type="slidenum">
              <a:rPr lang="en-US" smtClean="0"/>
              <a:t>8</a:t>
            </a:fld>
            <a:endParaRPr lang="en-US"/>
          </a:p>
        </p:txBody>
      </p:sp>
    </p:spTree>
    <p:extLst>
      <p:ext uri="{BB962C8B-B14F-4D97-AF65-F5344CB8AC3E}">
        <p14:creationId xmlns:p14="http://schemas.microsoft.com/office/powerpoint/2010/main" val="414122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51698-B114-4905-B835-11EB952AED35}" type="slidenum">
              <a:rPr lang="en-US" smtClean="0"/>
              <a:t>9</a:t>
            </a:fld>
            <a:endParaRPr lang="en-US"/>
          </a:p>
        </p:txBody>
      </p:sp>
    </p:spTree>
    <p:extLst>
      <p:ext uri="{BB962C8B-B14F-4D97-AF65-F5344CB8AC3E}">
        <p14:creationId xmlns:p14="http://schemas.microsoft.com/office/powerpoint/2010/main" val="189460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25</a:t>
            </a:fld>
            <a:endParaRPr lang="en-US"/>
          </a:p>
        </p:txBody>
      </p:sp>
    </p:spTree>
    <p:extLst>
      <p:ext uri="{BB962C8B-B14F-4D97-AF65-F5344CB8AC3E}">
        <p14:creationId xmlns:p14="http://schemas.microsoft.com/office/powerpoint/2010/main" val="132681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26</a:t>
            </a:fld>
            <a:endParaRPr lang="en-US"/>
          </a:p>
        </p:txBody>
      </p:sp>
    </p:spTree>
    <p:extLst>
      <p:ext uri="{BB962C8B-B14F-4D97-AF65-F5344CB8AC3E}">
        <p14:creationId xmlns:p14="http://schemas.microsoft.com/office/powerpoint/2010/main" val="407684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27</a:t>
            </a:fld>
            <a:endParaRPr lang="en-US"/>
          </a:p>
        </p:txBody>
      </p:sp>
    </p:spTree>
    <p:extLst>
      <p:ext uri="{BB962C8B-B14F-4D97-AF65-F5344CB8AC3E}">
        <p14:creationId xmlns:p14="http://schemas.microsoft.com/office/powerpoint/2010/main" val="183457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28</a:t>
            </a:fld>
            <a:endParaRPr lang="en-US"/>
          </a:p>
        </p:txBody>
      </p:sp>
    </p:spTree>
    <p:extLst>
      <p:ext uri="{BB962C8B-B14F-4D97-AF65-F5344CB8AC3E}">
        <p14:creationId xmlns:p14="http://schemas.microsoft.com/office/powerpoint/2010/main" val="181768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52DD09-B3C2-1D49-B8F4-66E777881341}" type="slidenum">
              <a:t>29</a:t>
            </a:fld>
            <a:endParaRPr lang="en-US"/>
          </a:p>
        </p:txBody>
      </p:sp>
    </p:spTree>
    <p:extLst>
      <p:ext uri="{BB962C8B-B14F-4D97-AF65-F5344CB8AC3E}">
        <p14:creationId xmlns:p14="http://schemas.microsoft.com/office/powerpoint/2010/main" val="395461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7F9F75-4EB8-0F42-8C88-02A59BC1D142}"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136007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319560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60802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7F9F75-4EB8-0F42-8C88-02A59BC1D142}"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626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7F9F75-4EB8-0F42-8C88-02A59BC1D142}"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429354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7F9F75-4EB8-0F42-8C88-02A59BC1D142}" type="datetimeFigureOut">
              <a:rPr lang="en-US" smtClean="0"/>
              <a:t>4/9/18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61802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F9F75-4EB8-0F42-8C88-02A59BC1D142}" type="datetimeFigureOut">
              <a:rPr lang="en-US" smtClean="0"/>
              <a:t>4/9/18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22969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7F9F75-4EB8-0F42-8C88-02A59BC1D142}" type="datetimeFigureOut">
              <a:rPr lang="en-US" smtClean="0"/>
              <a:t>4/9/18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428081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F9F75-4EB8-0F42-8C88-02A59BC1D142}" type="datetimeFigureOut">
              <a:rPr lang="en-US" smtClean="0"/>
              <a:t>4/9/18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19765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7F9F75-4EB8-0F42-8C88-02A59BC1D142}" type="datetimeFigureOut">
              <a:rPr lang="en-US" smtClean="0"/>
              <a:t>4/9/18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5036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7F9F75-4EB8-0F42-8C88-02A59BC1D142}" type="datetimeFigureOut">
              <a:rPr lang="en-US" smtClean="0"/>
              <a:t>4/9/18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23677-205D-2948-BFA8-49004B1677A5}" type="slidenum">
              <a:rPr lang="en-US" smtClean="0"/>
              <a:t>‹#›</a:t>
            </a:fld>
            <a:endParaRPr lang="en-US"/>
          </a:p>
        </p:txBody>
      </p:sp>
    </p:spTree>
    <p:extLst>
      <p:ext uri="{BB962C8B-B14F-4D97-AF65-F5344CB8AC3E}">
        <p14:creationId xmlns:p14="http://schemas.microsoft.com/office/powerpoint/2010/main" val="2527586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F9F75-4EB8-0F42-8C88-02A59BC1D142}" type="datetimeFigureOut">
              <a:rPr lang="en-US" smtClean="0"/>
              <a:t>4/9/18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23677-205D-2948-BFA8-49004B1677A5}" type="slidenum">
              <a:rPr lang="en-US" smtClean="0"/>
              <a:t>‹#›</a:t>
            </a:fld>
            <a:endParaRPr lang="en-US"/>
          </a:p>
        </p:txBody>
      </p:sp>
    </p:spTree>
    <p:extLst>
      <p:ext uri="{BB962C8B-B14F-4D97-AF65-F5344CB8AC3E}">
        <p14:creationId xmlns:p14="http://schemas.microsoft.com/office/powerpoint/2010/main" val="3590109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6983" y="1679107"/>
            <a:ext cx="7772400" cy="1749286"/>
          </a:xfrm>
        </p:spPr>
        <p:txBody>
          <a:bodyPr/>
          <a:lstStyle/>
          <a:p>
            <a:r>
              <a:rPr lang="en-US"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Cassandra - A Decentralized Structured Storage System </a:t>
            </a:r>
          </a:p>
        </p:txBody>
      </p:sp>
      <p:sp>
        <p:nvSpPr>
          <p:cNvPr id="3" name="Subtitle 2"/>
          <p:cNvSpPr>
            <a:spLocks noGrp="1"/>
          </p:cNvSpPr>
          <p:nvPr>
            <p:ph type="subTitle" idx="1"/>
          </p:nvPr>
        </p:nvSpPr>
        <p:spPr>
          <a:xfrm>
            <a:off x="1260733" y="3673917"/>
            <a:ext cx="7644728" cy="2190169"/>
          </a:xfrm>
        </p:spPr>
        <p:txBody>
          <a:bodyPr>
            <a:normAutofit lnSpcReduction="10000"/>
          </a:bodyPr>
          <a:lstStyle/>
          <a:p>
            <a:r>
              <a:rPr lang="en-US" sz="1600" dirty="0">
                <a:solidFill>
                  <a:srgbClr val="1F497D"/>
                </a:solidFill>
                <a:latin typeface="Arial"/>
                <a:cs typeface="Arial"/>
              </a:rPr>
              <a:t> </a:t>
            </a:r>
          </a:p>
          <a:p>
            <a:pPr algn="r"/>
            <a:r>
              <a:rPr lang="en-US" sz="1600" dirty="0">
                <a:solidFill>
                  <a:srgbClr val="1F497D"/>
                </a:solidFill>
                <a:latin typeface="Arial"/>
                <a:cs typeface="Arial"/>
              </a:rPr>
              <a:t>               </a:t>
            </a: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Ankita Wankhede </a:t>
            </a:r>
          </a:p>
          <a:p>
            <a:pPr algn="r"/>
            <a:r>
              <a:rPr lang="en-US" sz="2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Sree</a:t>
            </a: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 Naga Sayana</a:t>
            </a:r>
          </a:p>
          <a:p>
            <a:pPr algn="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Hari </a:t>
            </a:r>
            <a:r>
              <a:rPr lang="en-US" sz="2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Manasa</a:t>
            </a: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 </a:t>
            </a:r>
            <a:r>
              <a:rPr lang="en-US" sz="2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Ganganagunta</a:t>
            </a:r>
            <a:endPar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endParaRPr>
          </a:p>
          <a:p>
            <a:pPr algn="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Neil Miller</a:t>
            </a:r>
          </a:p>
          <a:p>
            <a:endParaRPr lang="en-US" sz="1600" dirty="0">
              <a:solidFill>
                <a:srgbClr val="1F497D"/>
              </a:solidFill>
              <a:latin typeface="Arial"/>
              <a:cs typeface="Arial"/>
            </a:endParaRPr>
          </a:p>
          <a:p>
            <a:endParaRPr lang="en-US" sz="1600" dirty="0">
              <a:solidFill>
                <a:srgbClr val="1F497D"/>
              </a:solidFill>
              <a:latin typeface="Arial"/>
              <a:cs typeface="Arial"/>
            </a:endParaRPr>
          </a:p>
          <a:p>
            <a:endParaRPr lang="en-US" sz="1600" dirty="0">
              <a:solidFill>
                <a:srgbClr val="1F497D"/>
              </a:solidFill>
              <a:latin typeface="Arial"/>
              <a:cs typeface="Arial"/>
            </a:endParaRPr>
          </a:p>
          <a:p>
            <a:endParaRPr lang="en-US" dirty="0"/>
          </a:p>
        </p:txBody>
      </p:sp>
    </p:spTree>
    <p:extLst>
      <p:ext uri="{BB962C8B-B14F-4D97-AF65-F5344CB8AC3E}">
        <p14:creationId xmlns:p14="http://schemas.microsoft.com/office/powerpoint/2010/main" val="39632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D759-CFE3-EE45-ADD1-E545FB56C3FC}"/>
              </a:ext>
            </a:extLst>
          </p:cNvPr>
          <p:cNvSpPr>
            <a:spLocks noGrp="1"/>
          </p:cNvSpPr>
          <p:nvPr>
            <p:ph type="title"/>
          </p:nvPr>
        </p:nvSpPr>
        <p:spPr/>
        <p:txBody>
          <a:bodyPr/>
          <a:lstStyle/>
          <a:p>
            <a:r>
              <a:rPr lang="en-US" dirty="0"/>
              <a:t>Data Model</a:t>
            </a:r>
          </a:p>
        </p:txBody>
      </p:sp>
      <p:sp>
        <p:nvSpPr>
          <p:cNvPr id="3" name="Content Placeholder 2">
            <a:extLst>
              <a:ext uri="{FF2B5EF4-FFF2-40B4-BE49-F238E27FC236}">
                <a16:creationId xmlns:a16="http://schemas.microsoft.com/office/drawing/2014/main" id="{DD2FBFEC-4F5D-2145-8AD1-416697D8387D}"/>
              </a:ext>
            </a:extLst>
          </p:cNvPr>
          <p:cNvSpPr>
            <a:spLocks noGrp="1"/>
          </p:cNvSpPr>
          <p:nvPr>
            <p:ph idx="1"/>
          </p:nvPr>
        </p:nvSpPr>
        <p:spPr/>
        <p:txBody>
          <a:bodyPr/>
          <a:lstStyle/>
          <a:p>
            <a:r>
              <a:rPr lang="en-US" sz="2000" dirty="0"/>
              <a:t>Cassandra database is distributed over several machines that operate together.</a:t>
            </a:r>
          </a:p>
          <a:p>
            <a:r>
              <a:rPr lang="en-US" sz="2000" dirty="0"/>
              <a:t>The outermost container is known as the Cluster</a:t>
            </a:r>
          </a:p>
          <a:p>
            <a:r>
              <a:rPr lang="en-US" sz="2000" dirty="0"/>
              <a:t>Cassandra arranges the nodes in a cluster, in a ring format, and assigns data to the nodes</a:t>
            </a:r>
          </a:p>
          <a:p>
            <a:r>
              <a:rPr lang="en-US" sz="2000" b="1" dirty="0" err="1"/>
              <a:t>Keyspace</a:t>
            </a:r>
            <a:r>
              <a:rPr lang="en-US" sz="2000" dirty="0"/>
              <a:t>: </a:t>
            </a:r>
            <a:r>
              <a:rPr lang="en-US" sz="2000" dirty="0" err="1"/>
              <a:t>Keyspace</a:t>
            </a:r>
            <a:r>
              <a:rPr lang="en-US" sz="2000" dirty="0"/>
              <a:t> is the outermost container for the data in Cassandra</a:t>
            </a:r>
          </a:p>
          <a:p>
            <a:r>
              <a:rPr lang="en-US" sz="2000" dirty="0"/>
              <a:t>Attributes:</a:t>
            </a:r>
          </a:p>
          <a:p>
            <a:r>
              <a:rPr lang="en-US" sz="2000" dirty="0"/>
              <a:t>Replication factor</a:t>
            </a:r>
          </a:p>
          <a:p>
            <a:r>
              <a:rPr lang="en-US" sz="2000" dirty="0"/>
              <a:t>Replica Placement Strategy</a:t>
            </a:r>
          </a:p>
          <a:p>
            <a:r>
              <a:rPr lang="en-US" sz="2000" dirty="0"/>
              <a:t>Column families</a:t>
            </a:r>
          </a:p>
          <a:p>
            <a:endParaRPr lang="en-US" sz="2000" dirty="0"/>
          </a:p>
        </p:txBody>
      </p:sp>
    </p:spTree>
    <p:extLst>
      <p:ext uri="{BB962C8B-B14F-4D97-AF65-F5344CB8AC3E}">
        <p14:creationId xmlns:p14="http://schemas.microsoft.com/office/powerpoint/2010/main" val="149146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0EE6-E250-0B47-B5C4-AFB49E57708C}"/>
              </a:ext>
            </a:extLst>
          </p:cNvPr>
          <p:cNvSpPr>
            <a:spLocks noGrp="1"/>
          </p:cNvSpPr>
          <p:nvPr>
            <p:ph type="title"/>
          </p:nvPr>
        </p:nvSpPr>
        <p:spPr/>
        <p:txBody>
          <a:bodyPr/>
          <a:lstStyle/>
          <a:p>
            <a:pPr algn="l"/>
            <a:r>
              <a:rPr lang="en-US" dirty="0"/>
              <a:t>Continued..</a:t>
            </a:r>
          </a:p>
        </p:txBody>
      </p:sp>
      <p:sp>
        <p:nvSpPr>
          <p:cNvPr id="3" name="Content Placeholder 2">
            <a:extLst>
              <a:ext uri="{FF2B5EF4-FFF2-40B4-BE49-F238E27FC236}">
                <a16:creationId xmlns:a16="http://schemas.microsoft.com/office/drawing/2014/main" id="{2B7CF112-71AE-C940-928D-57F8B37B43B3}"/>
              </a:ext>
            </a:extLst>
          </p:cNvPr>
          <p:cNvSpPr>
            <a:spLocks noGrp="1"/>
          </p:cNvSpPr>
          <p:nvPr>
            <p:ph idx="1"/>
          </p:nvPr>
        </p:nvSpPr>
        <p:spPr/>
        <p:txBody>
          <a:bodyPr>
            <a:normAutofit/>
          </a:bodyPr>
          <a:lstStyle/>
          <a:p>
            <a:r>
              <a:rPr lang="en-US" sz="2000" dirty="0"/>
              <a:t>Replica Placement Strategies:</a:t>
            </a:r>
          </a:p>
          <a:p>
            <a:r>
              <a:rPr lang="en-US" sz="2000" dirty="0"/>
              <a:t>Simple Strategy</a:t>
            </a:r>
          </a:p>
          <a:p>
            <a:r>
              <a:rPr lang="en-US" sz="2000" dirty="0"/>
              <a:t>Old network topology strategy </a:t>
            </a:r>
          </a:p>
          <a:p>
            <a:r>
              <a:rPr lang="en-US" sz="2000" dirty="0"/>
              <a:t>Network topology strategy</a:t>
            </a:r>
          </a:p>
          <a:p>
            <a:r>
              <a:rPr lang="en-US" sz="2000" b="1" dirty="0"/>
              <a:t>Column Families</a:t>
            </a:r>
            <a:r>
              <a:rPr lang="en-US" sz="2000" dirty="0"/>
              <a:t>: </a:t>
            </a:r>
            <a:r>
              <a:rPr lang="en-US" sz="2000" dirty="0" err="1"/>
              <a:t>Keyspace</a:t>
            </a:r>
            <a:r>
              <a:rPr lang="en-US" sz="2000" dirty="0"/>
              <a:t> is a container for a list of one or more column families.</a:t>
            </a:r>
          </a:p>
          <a:p>
            <a:r>
              <a:rPr lang="en-US" sz="2000" dirty="0"/>
              <a:t>Each column family -&gt;Collection of  rows  -&gt; Ordered Columns</a:t>
            </a:r>
          </a:p>
        </p:txBody>
      </p:sp>
      <p:pic>
        <p:nvPicPr>
          <p:cNvPr id="5" name="Picture 4">
            <a:extLst>
              <a:ext uri="{FF2B5EF4-FFF2-40B4-BE49-F238E27FC236}">
                <a16:creationId xmlns:a16="http://schemas.microsoft.com/office/drawing/2014/main" id="{787DEB0C-847A-5A45-B6E5-3A46BEEB31F8}"/>
              </a:ext>
            </a:extLst>
          </p:cNvPr>
          <p:cNvPicPr>
            <a:picLocks noChangeAspect="1"/>
          </p:cNvPicPr>
          <p:nvPr/>
        </p:nvPicPr>
        <p:blipFill>
          <a:blip r:embed="rId2"/>
          <a:stretch>
            <a:fillRect/>
          </a:stretch>
        </p:blipFill>
        <p:spPr>
          <a:xfrm>
            <a:off x="2448732" y="4122549"/>
            <a:ext cx="4200041" cy="1755641"/>
          </a:xfrm>
          <a:prstGeom prst="rect">
            <a:avLst/>
          </a:prstGeom>
        </p:spPr>
      </p:pic>
      <p:sp>
        <p:nvSpPr>
          <p:cNvPr id="4" name="TextBox 3">
            <a:extLst>
              <a:ext uri="{FF2B5EF4-FFF2-40B4-BE49-F238E27FC236}">
                <a16:creationId xmlns:a16="http://schemas.microsoft.com/office/drawing/2014/main" id="{9A1EDF0E-012F-2249-B140-959C03C0CC9F}"/>
              </a:ext>
            </a:extLst>
          </p:cNvPr>
          <p:cNvSpPr txBox="1"/>
          <p:nvPr/>
        </p:nvSpPr>
        <p:spPr>
          <a:xfrm>
            <a:off x="5947291" y="5708172"/>
            <a:ext cx="3196709" cy="215444"/>
          </a:xfrm>
          <a:prstGeom prst="rect">
            <a:avLst/>
          </a:prstGeom>
          <a:noFill/>
        </p:spPr>
        <p:txBody>
          <a:bodyPr wrap="none" rtlCol="0">
            <a:spAutoFit/>
          </a:bodyPr>
          <a:lstStyle/>
          <a:p>
            <a:r>
              <a:rPr lang="en-US" sz="800" dirty="0"/>
              <a:t>https://</a:t>
            </a:r>
            <a:r>
              <a:rPr lang="en-US" sz="800" dirty="0" err="1"/>
              <a:t>www.tutorialspoint.com</a:t>
            </a:r>
            <a:r>
              <a:rPr lang="en-US" sz="800" dirty="0"/>
              <a:t>/</a:t>
            </a:r>
            <a:r>
              <a:rPr lang="en-US" sz="800" dirty="0" err="1"/>
              <a:t>cassandra</a:t>
            </a:r>
            <a:r>
              <a:rPr lang="en-US" sz="800" dirty="0"/>
              <a:t>/</a:t>
            </a:r>
            <a:r>
              <a:rPr lang="en-US" sz="800" dirty="0" err="1"/>
              <a:t>cassandra_data_model.htm</a:t>
            </a:r>
            <a:endParaRPr lang="en-US" sz="800" dirty="0"/>
          </a:p>
        </p:txBody>
      </p:sp>
    </p:spTree>
    <p:extLst>
      <p:ext uri="{BB962C8B-B14F-4D97-AF65-F5344CB8AC3E}">
        <p14:creationId xmlns:p14="http://schemas.microsoft.com/office/powerpoint/2010/main" val="293316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B66E-3F9D-D84D-82C6-1FF1F2409899}"/>
              </a:ext>
            </a:extLst>
          </p:cNvPr>
          <p:cNvSpPr>
            <a:spLocks noGrp="1"/>
          </p:cNvSpPr>
          <p:nvPr>
            <p:ph type="title"/>
          </p:nvPr>
        </p:nvSpPr>
        <p:spPr>
          <a:xfrm>
            <a:off x="457200" y="274638"/>
            <a:ext cx="8229600" cy="1143000"/>
          </a:xfrm>
        </p:spPr>
        <p:txBody>
          <a:bodyPr/>
          <a:lstStyle/>
          <a:p>
            <a:endParaRPr lang="en-US" dirty="0"/>
          </a:p>
        </p:txBody>
      </p:sp>
      <p:sp>
        <p:nvSpPr>
          <p:cNvPr id="3" name="Content Placeholder 2">
            <a:extLst>
              <a:ext uri="{FF2B5EF4-FFF2-40B4-BE49-F238E27FC236}">
                <a16:creationId xmlns:a16="http://schemas.microsoft.com/office/drawing/2014/main" id="{C98F333A-2531-3E4B-A1BB-5A6DFE656894}"/>
              </a:ext>
            </a:extLst>
          </p:cNvPr>
          <p:cNvSpPr>
            <a:spLocks noGrp="1"/>
          </p:cNvSpPr>
          <p:nvPr>
            <p:ph idx="1"/>
          </p:nvPr>
        </p:nvSpPr>
        <p:spPr>
          <a:xfrm>
            <a:off x="457200" y="1600200"/>
            <a:ext cx="8229600" cy="4525963"/>
          </a:xfrm>
        </p:spPr>
        <p:txBody>
          <a:bodyPr>
            <a:normAutofit/>
          </a:bodyPr>
          <a:lstStyle/>
          <a:p>
            <a:r>
              <a:rPr lang="en-US" sz="2000" dirty="0"/>
              <a:t>The column families are defined, the columns are not.</a:t>
            </a:r>
          </a:p>
          <a:p>
            <a:r>
              <a:rPr lang="en-US" sz="2000" dirty="0"/>
              <a:t>You can freely add any column to any column family at any time.</a:t>
            </a:r>
          </a:p>
          <a:p>
            <a:r>
              <a:rPr lang="en-US" sz="2000" dirty="0"/>
              <a:t>Cassandra does not force individual rows to have all the columns.</a:t>
            </a:r>
          </a:p>
          <a:p>
            <a:r>
              <a:rPr lang="en-US" sz="2000" dirty="0"/>
              <a:t>Row Key in a table is a string with no size restrictions, although typically 16 to 36 bytes long</a:t>
            </a:r>
          </a:p>
        </p:txBody>
      </p:sp>
      <p:pic>
        <p:nvPicPr>
          <p:cNvPr id="5" name="Picture 4">
            <a:extLst>
              <a:ext uri="{FF2B5EF4-FFF2-40B4-BE49-F238E27FC236}">
                <a16:creationId xmlns:a16="http://schemas.microsoft.com/office/drawing/2014/main" id="{72E52007-3046-5849-B858-628C0D5B2248}"/>
              </a:ext>
            </a:extLst>
          </p:cNvPr>
          <p:cNvPicPr>
            <a:picLocks noChangeAspect="1"/>
          </p:cNvPicPr>
          <p:nvPr/>
        </p:nvPicPr>
        <p:blipFill>
          <a:blip r:embed="rId2"/>
          <a:stretch>
            <a:fillRect/>
          </a:stretch>
        </p:blipFill>
        <p:spPr>
          <a:xfrm>
            <a:off x="1299240" y="3482628"/>
            <a:ext cx="4633728" cy="2076870"/>
          </a:xfrm>
          <a:prstGeom prst="rect">
            <a:avLst/>
          </a:prstGeom>
        </p:spPr>
      </p:pic>
    </p:spTree>
    <p:extLst>
      <p:ext uri="{BB962C8B-B14F-4D97-AF65-F5344CB8AC3E}">
        <p14:creationId xmlns:p14="http://schemas.microsoft.com/office/powerpoint/2010/main" val="3087041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7475-68EF-F944-9FE4-939854A357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6D14BE-6A04-AC45-B87B-46879E2A74C0}"/>
              </a:ext>
            </a:extLst>
          </p:cNvPr>
          <p:cNvSpPr>
            <a:spLocks noGrp="1"/>
          </p:cNvSpPr>
          <p:nvPr>
            <p:ph idx="1"/>
          </p:nvPr>
        </p:nvSpPr>
        <p:spPr>
          <a:xfrm>
            <a:off x="457200" y="1600200"/>
            <a:ext cx="8229600" cy="4525963"/>
          </a:xfrm>
        </p:spPr>
        <p:txBody>
          <a:bodyPr>
            <a:normAutofit/>
          </a:bodyPr>
          <a:lstStyle/>
          <a:p>
            <a:r>
              <a:rPr lang="en-US" sz="2000" b="1" dirty="0"/>
              <a:t>Column</a:t>
            </a:r>
            <a:r>
              <a:rPr lang="en-US" sz="2000" dirty="0"/>
              <a:t>:</a:t>
            </a:r>
          </a:p>
          <a:p>
            <a:pPr marL="0" indent="0">
              <a:buNone/>
            </a:pPr>
            <a:r>
              <a:rPr lang="en-US" sz="2000" dirty="0"/>
              <a:t>A column is the basic data structure of Cassandra with three values</a:t>
            </a:r>
          </a:p>
          <a:p>
            <a:pPr marL="0" indent="0">
              <a:buNone/>
            </a:pPr>
            <a:endParaRPr lang="en-US" dirty="0"/>
          </a:p>
          <a:p>
            <a:pPr marL="0" indent="0">
              <a:buNone/>
            </a:pPr>
            <a:endParaRPr lang="en-US" dirty="0"/>
          </a:p>
          <a:p>
            <a:r>
              <a:rPr lang="en-US" sz="2000" b="1" dirty="0"/>
              <a:t>Super Column</a:t>
            </a:r>
            <a:r>
              <a:rPr lang="en-US" sz="2000" dirty="0"/>
              <a:t>: </a:t>
            </a:r>
          </a:p>
          <a:p>
            <a:pPr marL="0" indent="0">
              <a:buNone/>
            </a:pPr>
            <a:r>
              <a:rPr lang="en-US" sz="2000" dirty="0"/>
              <a:t>super column stores a map of sub-columns.</a:t>
            </a:r>
          </a:p>
          <a:p>
            <a:pPr marL="0" indent="0">
              <a:buNone/>
            </a:pPr>
            <a:r>
              <a:rPr lang="en-US" sz="2000" dirty="0"/>
              <a:t>Generally column families are stored on disk in individual files.</a:t>
            </a:r>
          </a:p>
          <a:p>
            <a:pPr marL="0" indent="0">
              <a:buNone/>
            </a:pPr>
            <a:r>
              <a:rPr lang="en-US" sz="2000" dirty="0"/>
              <a:t>It is important to keep column families that you are likely to query together in the same column family.</a:t>
            </a:r>
          </a:p>
          <a:p>
            <a:pPr marL="0" indent="0">
              <a:buNone/>
            </a:pPr>
            <a:r>
              <a:rPr lang="en-US" sz="2000" dirty="0"/>
              <a:t>Syntax:</a:t>
            </a:r>
          </a:p>
          <a:p>
            <a:pPr marL="0" indent="0">
              <a:buNone/>
            </a:pPr>
            <a:endParaRPr lang="en-US" sz="2000" dirty="0"/>
          </a:p>
        </p:txBody>
      </p:sp>
      <p:pic>
        <p:nvPicPr>
          <p:cNvPr id="5" name="Picture 4">
            <a:extLst>
              <a:ext uri="{FF2B5EF4-FFF2-40B4-BE49-F238E27FC236}">
                <a16:creationId xmlns:a16="http://schemas.microsoft.com/office/drawing/2014/main" id="{453D933B-82CF-8642-8ECA-13A319023E61}"/>
              </a:ext>
            </a:extLst>
          </p:cNvPr>
          <p:cNvPicPr>
            <a:picLocks noChangeAspect="1"/>
          </p:cNvPicPr>
          <p:nvPr/>
        </p:nvPicPr>
        <p:blipFill>
          <a:blip r:embed="rId2"/>
          <a:stretch>
            <a:fillRect/>
          </a:stretch>
        </p:blipFill>
        <p:spPr>
          <a:xfrm>
            <a:off x="1378392" y="2315996"/>
            <a:ext cx="5664200" cy="1308100"/>
          </a:xfrm>
          <a:prstGeom prst="rect">
            <a:avLst/>
          </a:prstGeom>
        </p:spPr>
      </p:pic>
      <p:pic>
        <p:nvPicPr>
          <p:cNvPr id="8" name="Picture 7">
            <a:extLst>
              <a:ext uri="{FF2B5EF4-FFF2-40B4-BE49-F238E27FC236}">
                <a16:creationId xmlns:a16="http://schemas.microsoft.com/office/drawing/2014/main" id="{60F595BC-88C2-8D46-A586-4764F85A813C}"/>
              </a:ext>
            </a:extLst>
          </p:cNvPr>
          <p:cNvPicPr>
            <a:picLocks noChangeAspect="1"/>
          </p:cNvPicPr>
          <p:nvPr/>
        </p:nvPicPr>
        <p:blipFill>
          <a:blip r:embed="rId3"/>
          <a:stretch>
            <a:fillRect/>
          </a:stretch>
        </p:blipFill>
        <p:spPr>
          <a:xfrm>
            <a:off x="1378392" y="5270513"/>
            <a:ext cx="6985000" cy="629699"/>
          </a:xfrm>
          <a:prstGeom prst="rect">
            <a:avLst/>
          </a:prstGeom>
        </p:spPr>
      </p:pic>
    </p:spTree>
    <p:extLst>
      <p:ext uri="{BB962C8B-B14F-4D97-AF65-F5344CB8AC3E}">
        <p14:creationId xmlns:p14="http://schemas.microsoft.com/office/powerpoint/2010/main" val="2345349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67C4-5DBB-EE47-B86F-4C73BFF026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F2CECD-5E16-5A4E-B982-E99F5653FB6B}"/>
              </a:ext>
            </a:extLst>
          </p:cNvPr>
          <p:cNvSpPr>
            <a:spLocks noGrp="1"/>
          </p:cNvSpPr>
          <p:nvPr>
            <p:ph idx="1"/>
          </p:nvPr>
        </p:nvSpPr>
        <p:spPr/>
        <p:txBody>
          <a:bodyPr/>
          <a:lstStyle/>
          <a:p>
            <a:r>
              <a:rPr lang="en-US" dirty="0"/>
              <a:t>Sorting of columns with in a super column or simple column family can be achieved in two ways.</a:t>
            </a:r>
          </a:p>
          <a:p>
            <a:r>
              <a:rPr lang="en-US" dirty="0"/>
              <a:t>Can be sorted by time or by name.</a:t>
            </a:r>
          </a:p>
        </p:txBody>
      </p:sp>
    </p:spTree>
    <p:extLst>
      <p:ext uri="{BB962C8B-B14F-4D97-AF65-F5344CB8AC3E}">
        <p14:creationId xmlns:p14="http://schemas.microsoft.com/office/powerpoint/2010/main" val="322096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1A91-4FFF-314B-8C00-0EA271596D49}"/>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47D6DC5F-955A-8946-8C8E-018B00E86DE1}"/>
              </a:ext>
            </a:extLst>
          </p:cNvPr>
          <p:cNvSpPr>
            <a:spLocks noGrp="1"/>
          </p:cNvSpPr>
          <p:nvPr>
            <p:ph idx="1"/>
          </p:nvPr>
        </p:nvSpPr>
        <p:spPr/>
        <p:txBody>
          <a:bodyPr>
            <a:normAutofit/>
          </a:bodyPr>
          <a:lstStyle/>
          <a:p>
            <a:r>
              <a:rPr lang="en-US" sz="2200" dirty="0"/>
              <a:t>The Cassandra API consists of three simple methods</a:t>
            </a:r>
          </a:p>
          <a:p>
            <a:r>
              <a:rPr lang="en-US" sz="2200" dirty="0"/>
              <a:t>INSERT</a:t>
            </a:r>
          </a:p>
          <a:p>
            <a:r>
              <a:rPr lang="en-US" sz="2200" dirty="0"/>
              <a:t>GET</a:t>
            </a:r>
          </a:p>
          <a:p>
            <a:r>
              <a:rPr lang="en-US" sz="2200" dirty="0"/>
              <a:t>DELETE</a:t>
            </a:r>
          </a:p>
          <a:p>
            <a:pPr marL="0" indent="0">
              <a:buNone/>
            </a:pPr>
            <a:r>
              <a:rPr lang="en-US" sz="2200" dirty="0"/>
              <a:t>INSERT:</a:t>
            </a:r>
          </a:p>
          <a:p>
            <a:pPr marL="0" indent="0">
              <a:buNone/>
            </a:pPr>
            <a:r>
              <a:rPr lang="en-US" sz="2000" dirty="0"/>
              <a:t>Inserts an entire row into an existing row, using the primary key.</a:t>
            </a:r>
          </a:p>
        </p:txBody>
      </p:sp>
      <p:pic>
        <p:nvPicPr>
          <p:cNvPr id="6" name="Picture 5">
            <a:extLst>
              <a:ext uri="{FF2B5EF4-FFF2-40B4-BE49-F238E27FC236}">
                <a16:creationId xmlns:a16="http://schemas.microsoft.com/office/drawing/2014/main" id="{C7DCD911-1F42-4648-ACB5-0DEA8D914464}"/>
              </a:ext>
            </a:extLst>
          </p:cNvPr>
          <p:cNvPicPr>
            <a:picLocks noChangeAspect="1"/>
          </p:cNvPicPr>
          <p:nvPr/>
        </p:nvPicPr>
        <p:blipFill>
          <a:blip r:embed="rId2"/>
          <a:stretch>
            <a:fillRect/>
          </a:stretch>
        </p:blipFill>
        <p:spPr>
          <a:xfrm>
            <a:off x="457200" y="4137038"/>
            <a:ext cx="7955280" cy="1369698"/>
          </a:xfrm>
          <a:prstGeom prst="rect">
            <a:avLst/>
          </a:prstGeom>
        </p:spPr>
      </p:pic>
    </p:spTree>
    <p:extLst>
      <p:ext uri="{BB962C8B-B14F-4D97-AF65-F5344CB8AC3E}">
        <p14:creationId xmlns:p14="http://schemas.microsoft.com/office/powerpoint/2010/main" val="217919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1A89-3093-864E-86A6-3D6A54326958}"/>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819B7B5D-AA04-E24D-8F77-F9E003FC8381}"/>
              </a:ext>
            </a:extLst>
          </p:cNvPr>
          <p:cNvPicPr>
            <a:picLocks noGrp="1" noChangeAspect="1"/>
          </p:cNvPicPr>
          <p:nvPr>
            <p:ph idx="1"/>
          </p:nvPr>
        </p:nvPicPr>
        <p:blipFill>
          <a:blip r:embed="rId2"/>
          <a:stretch>
            <a:fillRect/>
          </a:stretch>
        </p:blipFill>
        <p:spPr>
          <a:xfrm>
            <a:off x="457200" y="3898900"/>
            <a:ext cx="8229600" cy="892779"/>
          </a:xfrm>
        </p:spPr>
      </p:pic>
      <p:pic>
        <p:nvPicPr>
          <p:cNvPr id="7" name="Picture 6">
            <a:extLst>
              <a:ext uri="{FF2B5EF4-FFF2-40B4-BE49-F238E27FC236}">
                <a16:creationId xmlns:a16="http://schemas.microsoft.com/office/drawing/2014/main" id="{20AA4672-F6D3-9145-B1DB-D426B597C3B7}"/>
              </a:ext>
            </a:extLst>
          </p:cNvPr>
          <p:cNvPicPr>
            <a:picLocks noChangeAspect="1"/>
          </p:cNvPicPr>
          <p:nvPr/>
        </p:nvPicPr>
        <p:blipFill>
          <a:blip r:embed="rId3"/>
          <a:stretch>
            <a:fillRect/>
          </a:stretch>
        </p:blipFill>
        <p:spPr>
          <a:xfrm>
            <a:off x="457200" y="2149121"/>
            <a:ext cx="8229600" cy="845820"/>
          </a:xfrm>
          <a:prstGeom prst="rect">
            <a:avLst/>
          </a:prstGeom>
        </p:spPr>
      </p:pic>
    </p:spTree>
    <p:extLst>
      <p:ext uri="{BB962C8B-B14F-4D97-AF65-F5344CB8AC3E}">
        <p14:creationId xmlns:p14="http://schemas.microsoft.com/office/powerpoint/2010/main" val="655908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03D-76BD-5A46-874B-3AC164DA89C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C443F58-3366-5344-9F57-2085E90CC635}"/>
              </a:ext>
            </a:extLst>
          </p:cNvPr>
          <p:cNvSpPr>
            <a:spLocks noGrp="1"/>
          </p:cNvSpPr>
          <p:nvPr>
            <p:ph idx="1"/>
          </p:nvPr>
        </p:nvSpPr>
        <p:spPr/>
        <p:txBody>
          <a:bodyPr/>
          <a:lstStyle/>
          <a:p>
            <a:r>
              <a:rPr lang="en-US" sz="2000" dirty="0"/>
              <a:t>GET/READ:</a:t>
            </a:r>
          </a:p>
          <a:p>
            <a:pPr marL="0" indent="0">
              <a:buNone/>
            </a:pPr>
            <a:r>
              <a:rPr lang="en-US" sz="2000" dirty="0"/>
              <a:t>Assume there is a table in the </a:t>
            </a:r>
            <a:r>
              <a:rPr lang="en-US" sz="2000" dirty="0" err="1"/>
              <a:t>keyspace</a:t>
            </a:r>
            <a:r>
              <a:rPr lang="en-US" sz="2000" dirty="0"/>
              <a:t> named </a:t>
            </a:r>
            <a:r>
              <a:rPr lang="en-US" sz="2000" b="1" dirty="0" err="1"/>
              <a:t>emp</a:t>
            </a:r>
            <a:r>
              <a:rPr lang="en-US" sz="2000" dirty="0"/>
              <a:t> with the following details</a:t>
            </a:r>
          </a:p>
          <a:p>
            <a:pPr marL="0" indent="0">
              <a:buNone/>
            </a:pPr>
            <a:endParaRPr lang="en-US" dirty="0"/>
          </a:p>
          <a:p>
            <a:pPr marL="0" indent="0">
              <a:buNone/>
            </a:pPr>
            <a:endParaRPr lang="en-US" dirty="0"/>
          </a:p>
          <a:p>
            <a:pPr marL="0" indent="0">
              <a:buNone/>
            </a:pPr>
            <a:endParaRPr lang="en-US"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65D368EF-CCF0-9944-85EA-694175522C47}"/>
              </a:ext>
            </a:extLst>
          </p:cNvPr>
          <p:cNvPicPr>
            <a:picLocks noChangeAspect="1"/>
          </p:cNvPicPr>
          <p:nvPr/>
        </p:nvPicPr>
        <p:blipFill>
          <a:blip r:embed="rId2"/>
          <a:stretch>
            <a:fillRect/>
          </a:stretch>
        </p:blipFill>
        <p:spPr>
          <a:xfrm>
            <a:off x="827314" y="2413000"/>
            <a:ext cx="5442857" cy="1288143"/>
          </a:xfrm>
          <a:prstGeom prst="rect">
            <a:avLst/>
          </a:prstGeom>
        </p:spPr>
      </p:pic>
      <p:pic>
        <p:nvPicPr>
          <p:cNvPr id="10" name="Picture 9">
            <a:extLst>
              <a:ext uri="{FF2B5EF4-FFF2-40B4-BE49-F238E27FC236}">
                <a16:creationId xmlns:a16="http://schemas.microsoft.com/office/drawing/2014/main" id="{DFF48D2F-F901-CF4B-9634-DEA5D246D239}"/>
              </a:ext>
            </a:extLst>
          </p:cNvPr>
          <p:cNvPicPr>
            <a:picLocks noChangeAspect="1"/>
          </p:cNvPicPr>
          <p:nvPr/>
        </p:nvPicPr>
        <p:blipFill>
          <a:blip r:embed="rId3"/>
          <a:stretch>
            <a:fillRect/>
          </a:stretch>
        </p:blipFill>
        <p:spPr>
          <a:xfrm>
            <a:off x="6453351" y="2456960"/>
            <a:ext cx="2127765" cy="1206948"/>
          </a:xfrm>
          <a:prstGeom prst="rect">
            <a:avLst/>
          </a:prstGeom>
        </p:spPr>
      </p:pic>
      <p:pic>
        <p:nvPicPr>
          <p:cNvPr id="12" name="Picture 11">
            <a:extLst>
              <a:ext uri="{FF2B5EF4-FFF2-40B4-BE49-F238E27FC236}">
                <a16:creationId xmlns:a16="http://schemas.microsoft.com/office/drawing/2014/main" id="{D96581E3-9597-B942-832B-B370DB790DB5}"/>
              </a:ext>
            </a:extLst>
          </p:cNvPr>
          <p:cNvPicPr>
            <a:picLocks noChangeAspect="1"/>
          </p:cNvPicPr>
          <p:nvPr/>
        </p:nvPicPr>
        <p:blipFill>
          <a:blip r:embed="rId4"/>
          <a:stretch>
            <a:fillRect/>
          </a:stretch>
        </p:blipFill>
        <p:spPr>
          <a:xfrm>
            <a:off x="846264" y="3883706"/>
            <a:ext cx="7689949" cy="1727484"/>
          </a:xfrm>
          <a:prstGeom prst="rect">
            <a:avLst/>
          </a:prstGeom>
        </p:spPr>
      </p:pic>
    </p:spTree>
    <p:extLst>
      <p:ext uri="{BB962C8B-B14F-4D97-AF65-F5344CB8AC3E}">
        <p14:creationId xmlns:p14="http://schemas.microsoft.com/office/powerpoint/2010/main" val="131037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7AAC-FE9C-1F47-BABD-2B4285FA67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67DAE7-BBD4-ED4A-B823-A4505982A444}"/>
              </a:ext>
            </a:extLst>
          </p:cNvPr>
          <p:cNvSpPr>
            <a:spLocks noGrp="1"/>
          </p:cNvSpPr>
          <p:nvPr>
            <p:ph idx="1"/>
          </p:nvPr>
        </p:nvSpPr>
        <p:spPr/>
        <p:txBody>
          <a:bodyPr/>
          <a:lstStyle/>
          <a:p>
            <a:r>
              <a:rPr lang="en-US" sz="2000" dirty="0"/>
              <a:t>Delete</a:t>
            </a:r>
          </a:p>
        </p:txBody>
      </p:sp>
      <p:pic>
        <p:nvPicPr>
          <p:cNvPr id="5" name="Picture 4">
            <a:extLst>
              <a:ext uri="{FF2B5EF4-FFF2-40B4-BE49-F238E27FC236}">
                <a16:creationId xmlns:a16="http://schemas.microsoft.com/office/drawing/2014/main" id="{76BF7791-574E-B64D-B0E7-564AAC1A3173}"/>
              </a:ext>
            </a:extLst>
          </p:cNvPr>
          <p:cNvPicPr>
            <a:picLocks noChangeAspect="1"/>
          </p:cNvPicPr>
          <p:nvPr/>
        </p:nvPicPr>
        <p:blipFill>
          <a:blip r:embed="rId2"/>
          <a:stretch>
            <a:fillRect/>
          </a:stretch>
        </p:blipFill>
        <p:spPr>
          <a:xfrm>
            <a:off x="881743" y="2334509"/>
            <a:ext cx="8028081" cy="621437"/>
          </a:xfrm>
          <a:prstGeom prst="rect">
            <a:avLst/>
          </a:prstGeom>
        </p:spPr>
      </p:pic>
      <p:pic>
        <p:nvPicPr>
          <p:cNvPr id="7" name="Picture 6">
            <a:extLst>
              <a:ext uri="{FF2B5EF4-FFF2-40B4-BE49-F238E27FC236}">
                <a16:creationId xmlns:a16="http://schemas.microsoft.com/office/drawing/2014/main" id="{F13D4B20-7E63-064A-9D37-16D0F125A3EE}"/>
              </a:ext>
            </a:extLst>
          </p:cNvPr>
          <p:cNvPicPr>
            <a:picLocks noChangeAspect="1"/>
          </p:cNvPicPr>
          <p:nvPr/>
        </p:nvPicPr>
        <p:blipFill>
          <a:blip r:embed="rId3"/>
          <a:stretch>
            <a:fillRect/>
          </a:stretch>
        </p:blipFill>
        <p:spPr>
          <a:xfrm>
            <a:off x="881743" y="3138508"/>
            <a:ext cx="8028081" cy="685800"/>
          </a:xfrm>
          <a:prstGeom prst="rect">
            <a:avLst/>
          </a:prstGeom>
        </p:spPr>
      </p:pic>
    </p:spTree>
    <p:extLst>
      <p:ext uri="{BB962C8B-B14F-4D97-AF65-F5344CB8AC3E}">
        <p14:creationId xmlns:p14="http://schemas.microsoft.com/office/powerpoint/2010/main" val="164295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EDED-FC6F-4747-A8CE-F8FE875145A2}"/>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E89D20E8-C236-FA4A-B399-169885AB4EAF}"/>
              </a:ext>
            </a:extLst>
          </p:cNvPr>
          <p:cNvSpPr>
            <a:spLocks noGrp="1"/>
          </p:cNvSpPr>
          <p:nvPr>
            <p:ph idx="1"/>
          </p:nvPr>
        </p:nvSpPr>
        <p:spPr/>
        <p:txBody>
          <a:bodyPr>
            <a:normAutofit fontScale="70000" lnSpcReduction="20000"/>
          </a:bodyPr>
          <a:lstStyle/>
          <a:p>
            <a:r>
              <a:rPr lang="en-US" dirty="0"/>
              <a:t>The design goal of Cassandra is to handle big data workloads across multiple nodes without any single point of failure</a:t>
            </a:r>
          </a:p>
          <a:p>
            <a:r>
              <a:rPr lang="en-US" dirty="0"/>
              <a:t>All the nodes in a cluster play the same role. Each node is independent and at the same time interconnected to other nodes.</a:t>
            </a:r>
          </a:p>
          <a:p>
            <a:r>
              <a:rPr lang="en-US" dirty="0"/>
              <a:t>Typically a read/write request for a key gets routed to any node in the Cassandra cluster and the node then determines the replicas for this particular key</a:t>
            </a:r>
          </a:p>
          <a:p>
            <a:r>
              <a:rPr lang="en-US" dirty="0"/>
              <a:t>Writes: System routes the request to the replicas and waits for a quorum of replicas to acknowledge the completion of the writes.</a:t>
            </a:r>
          </a:p>
          <a:p>
            <a:r>
              <a:rPr lang="en-US" dirty="0"/>
              <a:t>Reads: Based on the consistency guarantees required by the client, the system either routes the requests to the closest replica or routes the request to all replicas and waits for a quorum of responses.</a:t>
            </a:r>
          </a:p>
          <a:p>
            <a:endParaRPr lang="en-US" dirty="0"/>
          </a:p>
          <a:p>
            <a:endParaRPr lang="en-US" dirty="0"/>
          </a:p>
        </p:txBody>
      </p:sp>
    </p:spTree>
    <p:extLst>
      <p:ext uri="{BB962C8B-B14F-4D97-AF65-F5344CB8AC3E}">
        <p14:creationId xmlns:p14="http://schemas.microsoft.com/office/powerpoint/2010/main" val="685055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latin typeface="Arial"/>
                <a:cs typeface="Arial"/>
              </a:rPr>
              <a:t>AGENDA</a:t>
            </a:r>
            <a:endParaRPr lang="en-US" sz="3600" dirty="0">
              <a:solidFill>
                <a:srgbClr val="1F497D"/>
              </a:solidFill>
            </a:endParaRPr>
          </a:p>
        </p:txBody>
      </p:sp>
      <p:sp>
        <p:nvSpPr>
          <p:cNvPr id="3" name="Content Placeholder 2"/>
          <p:cNvSpPr>
            <a:spLocks noGrp="1"/>
          </p:cNvSpPr>
          <p:nvPr>
            <p:ph idx="1"/>
          </p:nvPr>
        </p:nvSpPr>
        <p:spPr>
          <a:xfrm>
            <a:off x="337930" y="1222514"/>
            <a:ext cx="8348870" cy="4903650"/>
          </a:xfrm>
        </p:spPr>
        <p:txBody>
          <a:bodyPr>
            <a:normAutofit/>
          </a:bodyPr>
          <a:lstStyle/>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Related Work</a:t>
            </a:r>
          </a:p>
          <a:p>
            <a:r>
              <a:rPr lang="en-US" sz="2000" dirty="0">
                <a:latin typeface="Times New Roman" panose="02020603050405020304" pitchFamily="18" charset="0"/>
                <a:cs typeface="Times New Roman" panose="02020603050405020304" pitchFamily="18" charset="0"/>
              </a:rPr>
              <a:t>Data Model</a:t>
            </a:r>
          </a:p>
          <a:p>
            <a:r>
              <a:rPr lang="en-US" sz="2000" dirty="0">
                <a:latin typeface="Times New Roman" panose="02020603050405020304" pitchFamily="18" charset="0"/>
                <a:cs typeface="Times New Roman" panose="02020603050405020304" pitchFamily="18" charset="0"/>
              </a:rPr>
              <a:t>Casandra API</a:t>
            </a:r>
          </a:p>
          <a:p>
            <a:r>
              <a:rPr lang="en-US" sz="2000" dirty="0">
                <a:latin typeface="Times New Roman" panose="02020603050405020304" pitchFamily="18" charset="0"/>
                <a:cs typeface="Times New Roman" panose="02020603050405020304" pitchFamily="18" charset="0"/>
              </a:rPr>
              <a:t>System Architecture</a:t>
            </a:r>
          </a:p>
          <a:p>
            <a:pPr lvl="1"/>
            <a:r>
              <a:rPr lang="en-US" sz="2000" dirty="0">
                <a:latin typeface="Times New Roman" panose="02020603050405020304" pitchFamily="18" charset="0"/>
                <a:cs typeface="Times New Roman" panose="02020603050405020304" pitchFamily="18" charset="0"/>
              </a:rPr>
              <a:t>Partitioning</a:t>
            </a:r>
          </a:p>
          <a:p>
            <a:pPr lvl="1"/>
            <a:r>
              <a:rPr lang="en-US" sz="2000" dirty="0">
                <a:latin typeface="Times New Roman" panose="02020603050405020304" pitchFamily="18" charset="0"/>
                <a:cs typeface="Times New Roman" panose="02020603050405020304" pitchFamily="18" charset="0"/>
              </a:rPr>
              <a:t>Replication</a:t>
            </a:r>
          </a:p>
          <a:p>
            <a:pPr lvl="1"/>
            <a:r>
              <a:rPr lang="en-US" sz="2000" dirty="0">
                <a:latin typeface="Times New Roman" panose="02020603050405020304" pitchFamily="18" charset="0"/>
                <a:cs typeface="Times New Roman" panose="02020603050405020304" pitchFamily="18" charset="0"/>
              </a:rPr>
              <a:t>Membership</a:t>
            </a:r>
          </a:p>
          <a:p>
            <a:pPr lvl="1"/>
            <a:r>
              <a:rPr lang="en-US" sz="2000" dirty="0">
                <a:latin typeface="Times New Roman" panose="02020603050405020304" pitchFamily="18" charset="0"/>
                <a:cs typeface="Times New Roman" panose="02020603050405020304" pitchFamily="18" charset="0"/>
              </a:rPr>
              <a:t>Bootstrapping</a:t>
            </a:r>
          </a:p>
          <a:p>
            <a:pPr lvl="1"/>
            <a:r>
              <a:rPr lang="en-US" sz="2000" dirty="0">
                <a:latin typeface="Times New Roman" panose="02020603050405020304" pitchFamily="18" charset="0"/>
                <a:cs typeface="Times New Roman" panose="02020603050405020304" pitchFamily="18" charset="0"/>
              </a:rPr>
              <a:t>Scaling the cluster</a:t>
            </a:r>
          </a:p>
          <a:p>
            <a:pPr lvl="1"/>
            <a:r>
              <a:rPr lang="en-US" sz="2000" dirty="0">
                <a:latin typeface="Times New Roman" panose="02020603050405020304" pitchFamily="18" charset="0"/>
                <a:cs typeface="Times New Roman" panose="02020603050405020304" pitchFamily="18" charset="0"/>
              </a:rPr>
              <a:t>Local persistence</a:t>
            </a:r>
          </a:p>
          <a:p>
            <a:r>
              <a:rPr lang="en-US" sz="2000" dirty="0">
                <a:latin typeface="Times New Roman" panose="02020603050405020304" pitchFamily="18" charset="0"/>
                <a:cs typeface="Times New Roman" panose="02020603050405020304" pitchFamily="18" charset="0"/>
              </a:rPr>
              <a:t>Conclusion</a:t>
            </a:r>
          </a:p>
          <a:p>
            <a:pPr marL="457200" lvl="1" indent="0">
              <a:buNone/>
            </a:pPr>
            <a:r>
              <a:rPr lang="en-US" sz="2000" dirty="0">
                <a:solidFill>
                  <a:srgbClr val="1F497D"/>
                </a:solidFill>
                <a:latin typeface="Arial"/>
                <a:cs typeface="Arial"/>
              </a:rPr>
              <a:t>	</a:t>
            </a:r>
          </a:p>
          <a:p>
            <a:pPr marL="457200" lvl="1" indent="0">
              <a:buNone/>
            </a:pPr>
            <a:endParaRPr lang="en-US" sz="2000" dirty="0">
              <a:solidFill>
                <a:srgbClr val="1F497D"/>
              </a:solidFill>
              <a:latin typeface="Arial"/>
              <a:cs typeface="Arial"/>
            </a:endParaRPr>
          </a:p>
          <a:p>
            <a:pPr lvl="1"/>
            <a:endParaRPr lang="en-US" sz="2000" dirty="0">
              <a:solidFill>
                <a:srgbClr val="1F497D"/>
              </a:solidFill>
              <a:latin typeface="Arial"/>
              <a:cs typeface="Arial"/>
            </a:endParaRPr>
          </a:p>
          <a:p>
            <a:endParaRPr lang="en-US" dirty="0"/>
          </a:p>
        </p:txBody>
      </p:sp>
    </p:spTree>
    <p:extLst>
      <p:ext uri="{BB962C8B-B14F-4D97-AF65-F5344CB8AC3E}">
        <p14:creationId xmlns:p14="http://schemas.microsoft.com/office/powerpoint/2010/main" val="962853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EE2A-A973-F84B-9E35-8B4C10B6998B}"/>
              </a:ext>
            </a:extLst>
          </p:cNvPr>
          <p:cNvSpPr>
            <a:spLocks noGrp="1"/>
          </p:cNvSpPr>
          <p:nvPr>
            <p:ph type="title"/>
          </p:nvPr>
        </p:nvSpPr>
        <p:spPr>
          <a:xfrm>
            <a:off x="457200" y="274638"/>
            <a:ext cx="8229600" cy="1143000"/>
          </a:xfrm>
        </p:spPr>
        <p:txBody>
          <a:bodyPr/>
          <a:lstStyle/>
          <a:p>
            <a:r>
              <a:rPr lang="en-US" dirty="0"/>
              <a:t>System Architecture</a:t>
            </a:r>
          </a:p>
        </p:txBody>
      </p:sp>
      <p:sp>
        <p:nvSpPr>
          <p:cNvPr id="3" name="Content Placeholder 2">
            <a:extLst>
              <a:ext uri="{FF2B5EF4-FFF2-40B4-BE49-F238E27FC236}">
                <a16:creationId xmlns:a16="http://schemas.microsoft.com/office/drawing/2014/main" id="{6EC1A5F8-7FB4-E14E-AA2B-2E4EA33A7CA7}"/>
              </a:ext>
            </a:extLst>
          </p:cNvPr>
          <p:cNvSpPr>
            <a:spLocks noGrp="1"/>
          </p:cNvSpPr>
          <p:nvPr>
            <p:ph idx="1"/>
          </p:nvPr>
        </p:nvSpPr>
        <p:spPr/>
        <p:txBody>
          <a:bodyPr>
            <a:normAutofit/>
          </a:bodyPr>
          <a:lstStyle/>
          <a:p>
            <a:r>
              <a:rPr lang="en-US" dirty="0"/>
              <a:t>Partitioning</a:t>
            </a:r>
          </a:p>
          <a:p>
            <a:r>
              <a:rPr lang="en-US" dirty="0"/>
              <a:t>Replication</a:t>
            </a:r>
          </a:p>
          <a:p>
            <a:r>
              <a:rPr lang="en-US" dirty="0"/>
              <a:t>Membership</a:t>
            </a:r>
          </a:p>
          <a:p>
            <a:r>
              <a:rPr lang="en-US" dirty="0"/>
              <a:t>Failure handling </a:t>
            </a:r>
          </a:p>
          <a:p>
            <a:r>
              <a:rPr lang="en-US" dirty="0"/>
              <a:t>scaling</a:t>
            </a:r>
          </a:p>
        </p:txBody>
      </p:sp>
    </p:spTree>
    <p:extLst>
      <p:ext uri="{BB962C8B-B14F-4D97-AF65-F5344CB8AC3E}">
        <p14:creationId xmlns:p14="http://schemas.microsoft.com/office/powerpoint/2010/main" val="831104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437E-8D69-3B4B-A518-A06641D41168}"/>
              </a:ext>
            </a:extLst>
          </p:cNvPr>
          <p:cNvSpPr>
            <a:spLocks noGrp="1"/>
          </p:cNvSpPr>
          <p:nvPr>
            <p:ph type="title"/>
          </p:nvPr>
        </p:nvSpPr>
        <p:spPr/>
        <p:txBody>
          <a:bodyPr/>
          <a:lstStyle/>
          <a:p>
            <a:r>
              <a:rPr lang="en-US" dirty="0"/>
              <a:t>Partitioning</a:t>
            </a:r>
          </a:p>
        </p:txBody>
      </p:sp>
      <p:sp>
        <p:nvSpPr>
          <p:cNvPr id="3" name="Content Placeholder 2">
            <a:extLst>
              <a:ext uri="{FF2B5EF4-FFF2-40B4-BE49-F238E27FC236}">
                <a16:creationId xmlns:a16="http://schemas.microsoft.com/office/drawing/2014/main" id="{10413412-0D5D-FB4B-AD75-C2A6330B7CE5}"/>
              </a:ext>
            </a:extLst>
          </p:cNvPr>
          <p:cNvSpPr>
            <a:spLocks noGrp="1"/>
          </p:cNvSpPr>
          <p:nvPr>
            <p:ph idx="1"/>
          </p:nvPr>
        </p:nvSpPr>
        <p:spPr/>
        <p:txBody>
          <a:bodyPr>
            <a:normAutofit/>
          </a:bodyPr>
          <a:lstStyle/>
          <a:p>
            <a:r>
              <a:rPr lang="en-US" sz="2200" dirty="0"/>
              <a:t>Cassandra is a distributed database management system that easily and transparently partitions data across all participating nodes in a database cluster.</a:t>
            </a:r>
          </a:p>
          <a:p>
            <a:r>
              <a:rPr lang="en-US" sz="2200" dirty="0"/>
              <a:t>Cassandra has the ability to scale incrementally and this requires the ability to dynamically partition the data over the set of nodes in the cluster.</a:t>
            </a:r>
          </a:p>
          <a:p>
            <a:r>
              <a:rPr lang="en-US" sz="2200" dirty="0"/>
              <a:t>Cassandra partitions data across cluster using Consistent Hashing</a:t>
            </a:r>
          </a:p>
          <a:p>
            <a:endParaRPr lang="en-US" dirty="0"/>
          </a:p>
        </p:txBody>
      </p:sp>
      <p:pic>
        <p:nvPicPr>
          <p:cNvPr id="5" name="Picture 4">
            <a:extLst>
              <a:ext uri="{FF2B5EF4-FFF2-40B4-BE49-F238E27FC236}">
                <a16:creationId xmlns:a16="http://schemas.microsoft.com/office/drawing/2014/main" id="{F9124C1F-5BF9-F043-85C0-2AD73E87ACFE}"/>
              </a:ext>
            </a:extLst>
          </p:cNvPr>
          <p:cNvPicPr>
            <a:picLocks noChangeAspect="1"/>
          </p:cNvPicPr>
          <p:nvPr/>
        </p:nvPicPr>
        <p:blipFill>
          <a:blip r:embed="rId2"/>
          <a:stretch>
            <a:fillRect/>
          </a:stretch>
        </p:blipFill>
        <p:spPr>
          <a:xfrm>
            <a:off x="2565400" y="4165600"/>
            <a:ext cx="3105150" cy="1733472"/>
          </a:xfrm>
          <a:prstGeom prst="rect">
            <a:avLst/>
          </a:prstGeom>
        </p:spPr>
      </p:pic>
      <p:sp>
        <p:nvSpPr>
          <p:cNvPr id="6" name="TextBox 5">
            <a:extLst>
              <a:ext uri="{FF2B5EF4-FFF2-40B4-BE49-F238E27FC236}">
                <a16:creationId xmlns:a16="http://schemas.microsoft.com/office/drawing/2014/main" id="{CEB1621B-4470-2649-A60F-C7458274FB89}"/>
              </a:ext>
            </a:extLst>
          </p:cNvPr>
          <p:cNvSpPr txBox="1"/>
          <p:nvPr/>
        </p:nvSpPr>
        <p:spPr>
          <a:xfrm>
            <a:off x="6456218" y="5652655"/>
            <a:ext cx="2374368" cy="215444"/>
          </a:xfrm>
          <a:prstGeom prst="rect">
            <a:avLst/>
          </a:prstGeom>
          <a:noFill/>
        </p:spPr>
        <p:txBody>
          <a:bodyPr wrap="none" rtlCol="0">
            <a:spAutoFit/>
          </a:bodyPr>
          <a:lstStyle/>
          <a:p>
            <a:r>
              <a:rPr lang="en-US" sz="800" dirty="0"/>
              <a:t>https://</a:t>
            </a:r>
            <a:r>
              <a:rPr lang="en-US" sz="800" dirty="0" err="1"/>
              <a:t>www.youtube.com</a:t>
            </a:r>
            <a:r>
              <a:rPr lang="en-US" sz="800" dirty="0"/>
              <a:t>/</a:t>
            </a:r>
            <a:r>
              <a:rPr lang="en-US" sz="800" dirty="0" err="1"/>
              <a:t>watch?v</a:t>
            </a:r>
            <a:r>
              <a:rPr lang="en-US" sz="800" dirty="0"/>
              <a:t>=u7nHyzFHqMA</a:t>
            </a:r>
          </a:p>
        </p:txBody>
      </p:sp>
    </p:spTree>
    <p:extLst>
      <p:ext uri="{BB962C8B-B14F-4D97-AF65-F5344CB8AC3E}">
        <p14:creationId xmlns:p14="http://schemas.microsoft.com/office/powerpoint/2010/main" val="1105235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E046-30FA-3444-A0A9-EC2B3F064C28}"/>
              </a:ext>
            </a:extLst>
          </p:cNvPr>
          <p:cNvSpPr>
            <a:spLocks noGrp="1"/>
          </p:cNvSpPr>
          <p:nvPr>
            <p:ph type="title"/>
          </p:nvPr>
        </p:nvSpPr>
        <p:spPr/>
        <p:txBody>
          <a:bodyPr/>
          <a:lstStyle/>
          <a:p>
            <a:r>
              <a:rPr lang="en-US" dirty="0"/>
              <a:t>Consistent Hashing</a:t>
            </a:r>
          </a:p>
        </p:txBody>
      </p:sp>
      <p:sp>
        <p:nvSpPr>
          <p:cNvPr id="3" name="Content Placeholder 2">
            <a:extLst>
              <a:ext uri="{FF2B5EF4-FFF2-40B4-BE49-F238E27FC236}">
                <a16:creationId xmlns:a16="http://schemas.microsoft.com/office/drawing/2014/main" id="{4321245B-B4E3-8645-BC47-FC6604CDCE32}"/>
              </a:ext>
            </a:extLst>
          </p:cNvPr>
          <p:cNvSpPr>
            <a:spLocks noGrp="1"/>
          </p:cNvSpPr>
          <p:nvPr>
            <p:ph idx="1"/>
          </p:nvPr>
        </p:nvSpPr>
        <p:spPr/>
        <p:txBody>
          <a:bodyPr/>
          <a:lstStyle/>
          <a:p>
            <a:r>
              <a:rPr lang="en-US" dirty="0"/>
              <a:t>Consistent hashing allows distribution of data across a cluster to minimize reorganization when nodes are added or removed. </a:t>
            </a:r>
          </a:p>
          <a:p>
            <a:r>
              <a:rPr lang="en-US" dirty="0"/>
              <a:t>For example, if you have the following data:</a:t>
            </a:r>
          </a:p>
          <a:p>
            <a:pPr marL="0" indent="0">
              <a:buNone/>
            </a:pPr>
            <a:endParaRPr lang="en-US" dirty="0"/>
          </a:p>
        </p:txBody>
      </p:sp>
      <p:pic>
        <p:nvPicPr>
          <p:cNvPr id="5" name="Picture 4">
            <a:extLst>
              <a:ext uri="{FF2B5EF4-FFF2-40B4-BE49-F238E27FC236}">
                <a16:creationId xmlns:a16="http://schemas.microsoft.com/office/drawing/2014/main" id="{50003854-B658-5C47-89A7-33C02CA5E078}"/>
              </a:ext>
            </a:extLst>
          </p:cNvPr>
          <p:cNvPicPr>
            <a:picLocks noChangeAspect="1"/>
          </p:cNvPicPr>
          <p:nvPr/>
        </p:nvPicPr>
        <p:blipFill>
          <a:blip r:embed="rId2"/>
          <a:stretch>
            <a:fillRect/>
          </a:stretch>
        </p:blipFill>
        <p:spPr>
          <a:xfrm>
            <a:off x="1803400" y="3641725"/>
            <a:ext cx="5537200" cy="2295912"/>
          </a:xfrm>
          <a:prstGeom prst="rect">
            <a:avLst/>
          </a:prstGeom>
        </p:spPr>
      </p:pic>
    </p:spTree>
    <p:extLst>
      <p:ext uri="{BB962C8B-B14F-4D97-AF65-F5344CB8AC3E}">
        <p14:creationId xmlns:p14="http://schemas.microsoft.com/office/powerpoint/2010/main" val="1181128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60D-A56B-D645-983E-3188638E4F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7240E1-8521-B944-915D-16034BA304B6}"/>
              </a:ext>
            </a:extLst>
          </p:cNvPr>
          <p:cNvPicPr>
            <a:picLocks noGrp="1" noChangeAspect="1"/>
          </p:cNvPicPr>
          <p:nvPr>
            <p:ph idx="1"/>
          </p:nvPr>
        </p:nvPicPr>
        <p:blipFill>
          <a:blip r:embed="rId2"/>
          <a:stretch>
            <a:fillRect/>
          </a:stretch>
        </p:blipFill>
        <p:spPr>
          <a:xfrm>
            <a:off x="457200" y="1701703"/>
            <a:ext cx="3429000" cy="1456628"/>
          </a:xfrm>
        </p:spPr>
      </p:pic>
      <p:pic>
        <p:nvPicPr>
          <p:cNvPr id="7" name="Picture 6">
            <a:extLst>
              <a:ext uri="{FF2B5EF4-FFF2-40B4-BE49-F238E27FC236}">
                <a16:creationId xmlns:a16="http://schemas.microsoft.com/office/drawing/2014/main" id="{3BD08CAC-30A3-AE49-AA93-282C5AEB59C3}"/>
              </a:ext>
            </a:extLst>
          </p:cNvPr>
          <p:cNvPicPr>
            <a:picLocks noChangeAspect="1"/>
          </p:cNvPicPr>
          <p:nvPr/>
        </p:nvPicPr>
        <p:blipFill>
          <a:blip r:embed="rId3"/>
          <a:stretch>
            <a:fillRect/>
          </a:stretch>
        </p:blipFill>
        <p:spPr>
          <a:xfrm>
            <a:off x="5029200" y="2116168"/>
            <a:ext cx="4254500" cy="2494017"/>
          </a:xfrm>
          <a:prstGeom prst="rect">
            <a:avLst/>
          </a:prstGeom>
        </p:spPr>
      </p:pic>
      <p:pic>
        <p:nvPicPr>
          <p:cNvPr id="9" name="Picture 8">
            <a:extLst>
              <a:ext uri="{FF2B5EF4-FFF2-40B4-BE49-F238E27FC236}">
                <a16:creationId xmlns:a16="http://schemas.microsoft.com/office/drawing/2014/main" id="{B448C09A-D3AA-1946-918D-0C175B733446}"/>
              </a:ext>
            </a:extLst>
          </p:cNvPr>
          <p:cNvPicPr>
            <a:picLocks noChangeAspect="1"/>
          </p:cNvPicPr>
          <p:nvPr/>
        </p:nvPicPr>
        <p:blipFill>
          <a:blip r:embed="rId4"/>
          <a:stretch>
            <a:fillRect/>
          </a:stretch>
        </p:blipFill>
        <p:spPr>
          <a:xfrm>
            <a:off x="457200" y="3703926"/>
            <a:ext cx="4368800" cy="1812517"/>
          </a:xfrm>
          <a:prstGeom prst="rect">
            <a:avLst/>
          </a:prstGeom>
        </p:spPr>
      </p:pic>
      <p:sp>
        <p:nvSpPr>
          <p:cNvPr id="10" name="TextBox 9">
            <a:extLst>
              <a:ext uri="{FF2B5EF4-FFF2-40B4-BE49-F238E27FC236}">
                <a16:creationId xmlns:a16="http://schemas.microsoft.com/office/drawing/2014/main" id="{22F96481-5E13-6A42-961C-2E8632EAF190}"/>
              </a:ext>
            </a:extLst>
          </p:cNvPr>
          <p:cNvSpPr txBox="1"/>
          <p:nvPr/>
        </p:nvSpPr>
        <p:spPr>
          <a:xfrm>
            <a:off x="5167745" y="5555673"/>
            <a:ext cx="3643746" cy="338554"/>
          </a:xfrm>
          <a:prstGeom prst="rect">
            <a:avLst/>
          </a:prstGeom>
          <a:noFill/>
        </p:spPr>
        <p:txBody>
          <a:bodyPr wrap="square" rtlCol="0">
            <a:spAutoFit/>
          </a:bodyPr>
          <a:lstStyle/>
          <a:p>
            <a:r>
              <a:rPr lang="en-US" sz="800" dirty="0"/>
              <a:t>https://</a:t>
            </a:r>
            <a:r>
              <a:rPr lang="en-US" sz="800" dirty="0" err="1"/>
              <a:t>docs.datastax.com</a:t>
            </a:r>
            <a:r>
              <a:rPr lang="en-US" sz="800" dirty="0"/>
              <a:t>/</a:t>
            </a:r>
            <a:r>
              <a:rPr lang="en-US" sz="800" dirty="0" err="1"/>
              <a:t>en</a:t>
            </a:r>
            <a:r>
              <a:rPr lang="en-US" sz="800" dirty="0"/>
              <a:t>/</a:t>
            </a:r>
            <a:r>
              <a:rPr lang="en-US" sz="800" dirty="0" err="1"/>
              <a:t>cassandra</a:t>
            </a:r>
            <a:r>
              <a:rPr lang="en-US" sz="800" dirty="0"/>
              <a:t>/3.0/</a:t>
            </a:r>
            <a:r>
              <a:rPr lang="en-US" sz="800" dirty="0" err="1"/>
              <a:t>cassandra</a:t>
            </a:r>
            <a:r>
              <a:rPr lang="en-US" sz="800" dirty="0"/>
              <a:t>/architecture/</a:t>
            </a:r>
            <a:r>
              <a:rPr lang="en-US" sz="800" dirty="0" err="1"/>
              <a:t>archDataDistributeHashing.html?hl</a:t>
            </a:r>
            <a:r>
              <a:rPr lang="en-US" sz="800" dirty="0"/>
              <a:t>=consistent%2Chashing</a:t>
            </a:r>
          </a:p>
        </p:txBody>
      </p:sp>
    </p:spTree>
    <p:extLst>
      <p:ext uri="{BB962C8B-B14F-4D97-AF65-F5344CB8AC3E}">
        <p14:creationId xmlns:p14="http://schemas.microsoft.com/office/powerpoint/2010/main" val="3792977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51BE-B297-6C41-8553-1D7DE5453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8C557A-2111-684E-8D5B-D73817915988}"/>
              </a:ext>
            </a:extLst>
          </p:cNvPr>
          <p:cNvSpPr>
            <a:spLocks noGrp="1"/>
          </p:cNvSpPr>
          <p:nvPr>
            <p:ph idx="1"/>
          </p:nvPr>
        </p:nvSpPr>
        <p:spPr/>
        <p:txBody>
          <a:bodyPr>
            <a:normAutofit/>
          </a:bodyPr>
          <a:lstStyle/>
          <a:p>
            <a:r>
              <a:rPr lang="en-US" sz="2000" dirty="0"/>
              <a:t>Principal advantage: Departure or arrival of a node only affects its immediate neighbors and other nodes remain unaffected.</a:t>
            </a:r>
          </a:p>
          <a:p>
            <a:r>
              <a:rPr lang="en-US" sz="2000" dirty="0"/>
              <a:t>Challenges:</a:t>
            </a:r>
          </a:p>
          <a:p>
            <a:r>
              <a:rPr lang="en-US" sz="2000" dirty="0"/>
              <a:t>The random position assignment of each node on the ring leads to non-uniform data and load distribution</a:t>
            </a:r>
          </a:p>
          <a:p>
            <a:r>
              <a:rPr lang="en-US" sz="2000" dirty="0"/>
              <a:t>The basic algorithm is oblivious to the heterogeneity in the performance of nodes</a:t>
            </a:r>
          </a:p>
          <a:p>
            <a:r>
              <a:rPr lang="en-US" sz="2000" dirty="0"/>
              <a:t>These can be addressed in two ways:</a:t>
            </a:r>
          </a:p>
          <a:p>
            <a:r>
              <a:rPr lang="en-US" sz="2000" dirty="0"/>
              <a:t>Nodes to get assigned to multiple positions in the circle</a:t>
            </a:r>
          </a:p>
          <a:p>
            <a:r>
              <a:rPr lang="en-US" sz="2000" dirty="0"/>
              <a:t>To analyze load information on the ring and have lightly loaded nodes move on the ring to alleviate heavily loaded nodes.</a:t>
            </a:r>
          </a:p>
        </p:txBody>
      </p:sp>
    </p:spTree>
    <p:extLst>
      <p:ext uri="{BB962C8B-B14F-4D97-AF65-F5344CB8AC3E}">
        <p14:creationId xmlns:p14="http://schemas.microsoft.com/office/powerpoint/2010/main" val="325274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Replication</a:t>
            </a:r>
          </a:p>
        </p:txBody>
      </p:sp>
      <p:sp>
        <p:nvSpPr>
          <p:cNvPr id="4" name="TextBox 3"/>
          <p:cNvSpPr txBox="1"/>
          <p:nvPr/>
        </p:nvSpPr>
        <p:spPr>
          <a:xfrm>
            <a:off x="6593412" y="5403843"/>
            <a:ext cx="1378262" cy="276999"/>
          </a:xfrm>
          <a:prstGeom prst="rect">
            <a:avLst/>
          </a:prstGeom>
          <a:noFill/>
        </p:spPr>
        <p:txBody>
          <a:bodyPr wrap="none" rtlCol="0">
            <a:spAutoFit/>
          </a:bodyPr>
          <a:lstStyle/>
          <a:p>
            <a:r>
              <a:rPr lang="en-US" sz="1200" dirty="0"/>
              <a:t>www.datastax.com</a:t>
            </a:r>
          </a:p>
        </p:txBody>
      </p:sp>
      <p:sp>
        <p:nvSpPr>
          <p:cNvPr id="6" name="Content Placeholder 5"/>
          <p:cNvSpPr>
            <a:spLocks noGrp="1"/>
          </p:cNvSpPr>
          <p:nvPr>
            <p:ph idx="1"/>
          </p:nvPr>
        </p:nvSpPr>
        <p:spPr>
          <a:xfrm>
            <a:off x="177193" y="1166018"/>
            <a:ext cx="4448367" cy="4525963"/>
          </a:xfrm>
        </p:spPr>
        <p:txBody>
          <a:bodyPr>
            <a:normAutofit lnSpcReduction="10000"/>
          </a:bodyPr>
          <a:lstStyle/>
          <a:p>
            <a:pPr marL="0" indent="0">
              <a:buNone/>
            </a:pPr>
            <a:endParaRPr lang="en-US" dirty="0"/>
          </a:p>
          <a:p>
            <a:r>
              <a:rPr lang="en-US" sz="2500" dirty="0"/>
              <a:t>To ensure fault tolerance and no single point of failure.</a:t>
            </a:r>
          </a:p>
          <a:p>
            <a:endParaRPr lang="en-US" sz="2500" dirty="0"/>
          </a:p>
          <a:p>
            <a:r>
              <a:rPr lang="en-US" sz="2500" dirty="0"/>
              <a:t>Can replicate one or more copies of every row in a column family.</a:t>
            </a:r>
          </a:p>
          <a:p>
            <a:endParaRPr lang="en-US" sz="2500" dirty="0"/>
          </a:p>
          <a:p>
            <a:r>
              <a:rPr lang="en-US" sz="2500" dirty="0"/>
              <a:t>Replication is controlled by </a:t>
            </a:r>
            <a:r>
              <a:rPr lang="en-US" sz="2500" b="1" dirty="0"/>
              <a:t>replication factor </a:t>
            </a:r>
            <a:r>
              <a:rPr lang="en-US" sz="2500" dirty="0"/>
              <a:t>at a </a:t>
            </a:r>
            <a:r>
              <a:rPr lang="en-US" sz="2500" dirty="0" err="1"/>
              <a:t>keyspace</a:t>
            </a:r>
            <a:r>
              <a:rPr lang="en-US" sz="2500" dirty="0"/>
              <a:t> level in Cassandra.</a:t>
            </a:r>
          </a:p>
          <a:p>
            <a:pPr marL="0" indent="0">
              <a:buNone/>
            </a:pPr>
            <a:endParaRPr lang="en-US" sz="2500" dirty="0"/>
          </a:p>
          <a:p>
            <a:endParaRPr lang="en-US" sz="3000" dirty="0"/>
          </a:p>
          <a:p>
            <a:pPr marL="0" indent="0">
              <a:buNone/>
            </a:pPr>
            <a:endParaRPr lang="en-US" sz="3000" dirty="0"/>
          </a:p>
          <a:p>
            <a:endParaRPr lang="en-US" dirty="0"/>
          </a:p>
          <a:p>
            <a:endParaRPr lang="en-US" dirty="0"/>
          </a:p>
          <a:p>
            <a:pPr marL="0" indent="0">
              <a:buNone/>
            </a:pPr>
            <a:endParaRPr lang="en-US" dirty="0"/>
          </a:p>
        </p:txBody>
      </p:sp>
      <p:pic>
        <p:nvPicPr>
          <p:cNvPr id="8" name="Picture 7">
            <a:extLst>
              <a:ext uri="{FF2B5EF4-FFF2-40B4-BE49-F238E27FC236}">
                <a16:creationId xmlns:a16="http://schemas.microsoft.com/office/drawing/2014/main" id="{AA0AAF36-A3B5-4E02-9D0E-9507BB7C9773}"/>
              </a:ext>
            </a:extLst>
          </p:cNvPr>
          <p:cNvPicPr>
            <a:picLocks noChangeAspect="1"/>
          </p:cNvPicPr>
          <p:nvPr/>
        </p:nvPicPr>
        <p:blipFill>
          <a:blip r:embed="rId3"/>
          <a:stretch>
            <a:fillRect/>
          </a:stretch>
        </p:blipFill>
        <p:spPr>
          <a:xfrm>
            <a:off x="5878286" y="1454157"/>
            <a:ext cx="2808514" cy="3593552"/>
          </a:xfrm>
          <a:prstGeom prst="rect">
            <a:avLst/>
          </a:prstGeom>
        </p:spPr>
      </p:pic>
    </p:spTree>
    <p:extLst>
      <p:ext uri="{BB962C8B-B14F-4D97-AF65-F5344CB8AC3E}">
        <p14:creationId xmlns:p14="http://schemas.microsoft.com/office/powerpoint/2010/main" val="105109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Replication Strategies</a:t>
            </a:r>
          </a:p>
        </p:txBody>
      </p:sp>
      <p:sp>
        <p:nvSpPr>
          <p:cNvPr id="4" name="TextBox 3"/>
          <p:cNvSpPr txBox="1"/>
          <p:nvPr/>
        </p:nvSpPr>
        <p:spPr>
          <a:xfrm>
            <a:off x="5046636" y="5355664"/>
            <a:ext cx="3640164" cy="276999"/>
          </a:xfrm>
          <a:prstGeom prst="rect">
            <a:avLst/>
          </a:prstGeom>
          <a:noFill/>
        </p:spPr>
        <p:txBody>
          <a:bodyPr wrap="none" rtlCol="0">
            <a:spAutoFit/>
          </a:bodyPr>
          <a:lstStyle/>
          <a:p>
            <a:r>
              <a:rPr lang="en-US" sz="1200" dirty="0"/>
              <a:t>https://docs.datastax.com/en/cassandra/2.1/cassandra</a:t>
            </a:r>
          </a:p>
        </p:txBody>
      </p:sp>
      <p:sp>
        <p:nvSpPr>
          <p:cNvPr id="6" name="Content Placeholder 5"/>
          <p:cNvSpPr>
            <a:spLocks noGrp="1"/>
          </p:cNvSpPr>
          <p:nvPr>
            <p:ph idx="1"/>
          </p:nvPr>
        </p:nvSpPr>
        <p:spPr>
          <a:xfrm>
            <a:off x="177193" y="1417638"/>
            <a:ext cx="4448367" cy="4525963"/>
          </a:xfrm>
        </p:spPr>
        <p:txBody>
          <a:bodyPr>
            <a:normAutofit/>
          </a:bodyPr>
          <a:lstStyle/>
          <a:p>
            <a:endParaRPr lang="en-US" dirty="0"/>
          </a:p>
          <a:p>
            <a:r>
              <a:rPr lang="en-US" dirty="0"/>
              <a:t>Simple Strategy</a:t>
            </a:r>
          </a:p>
          <a:p>
            <a:endParaRPr lang="en-US" dirty="0"/>
          </a:p>
          <a:p>
            <a:r>
              <a:rPr lang="en-US" dirty="0"/>
              <a:t>Network Topology</a:t>
            </a:r>
          </a:p>
          <a:p>
            <a:pPr marL="0" indent="0">
              <a:buNone/>
            </a:pPr>
            <a:r>
              <a:rPr lang="en-US" dirty="0"/>
              <a:t>    Strategy.</a:t>
            </a:r>
          </a:p>
          <a:p>
            <a:pPr marL="0" indent="0">
              <a:buNone/>
            </a:pPr>
            <a:endParaRPr lang="en-US" dirty="0"/>
          </a:p>
        </p:txBody>
      </p:sp>
      <p:pic>
        <p:nvPicPr>
          <p:cNvPr id="8" name="Picture 7" descr="A close up of a device&#10;&#10;Description generated with high confidence">
            <a:extLst>
              <a:ext uri="{FF2B5EF4-FFF2-40B4-BE49-F238E27FC236}">
                <a16:creationId xmlns:a16="http://schemas.microsoft.com/office/drawing/2014/main" id="{43124EC8-766B-44A9-B974-2B542F590054}"/>
              </a:ext>
            </a:extLst>
          </p:cNvPr>
          <p:cNvPicPr>
            <a:picLocks noChangeAspect="1"/>
          </p:cNvPicPr>
          <p:nvPr/>
        </p:nvPicPr>
        <p:blipFill>
          <a:blip r:embed="rId3"/>
          <a:stretch>
            <a:fillRect/>
          </a:stretch>
        </p:blipFill>
        <p:spPr>
          <a:xfrm>
            <a:off x="4394718" y="1394839"/>
            <a:ext cx="3883326" cy="3787468"/>
          </a:xfrm>
          <a:prstGeom prst="rect">
            <a:avLst/>
          </a:prstGeom>
        </p:spPr>
      </p:pic>
    </p:spTree>
    <p:extLst>
      <p:ext uri="{BB962C8B-B14F-4D97-AF65-F5344CB8AC3E}">
        <p14:creationId xmlns:p14="http://schemas.microsoft.com/office/powerpoint/2010/main" val="141764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Replication Strategies</a:t>
            </a:r>
          </a:p>
        </p:txBody>
      </p:sp>
      <p:sp>
        <p:nvSpPr>
          <p:cNvPr id="4" name="TextBox 3"/>
          <p:cNvSpPr txBox="1"/>
          <p:nvPr/>
        </p:nvSpPr>
        <p:spPr>
          <a:xfrm>
            <a:off x="3017858" y="5374218"/>
            <a:ext cx="1705275" cy="276999"/>
          </a:xfrm>
          <a:prstGeom prst="rect">
            <a:avLst/>
          </a:prstGeom>
          <a:noFill/>
        </p:spPr>
        <p:txBody>
          <a:bodyPr wrap="none" rtlCol="0">
            <a:spAutoFit/>
          </a:bodyPr>
          <a:lstStyle/>
          <a:p>
            <a:r>
              <a:rPr lang="en-US" sz="1200" dirty="0"/>
              <a:t>www.docs.datastax.com</a:t>
            </a:r>
          </a:p>
        </p:txBody>
      </p:sp>
      <p:sp>
        <p:nvSpPr>
          <p:cNvPr id="6" name="Content Placeholder 5"/>
          <p:cNvSpPr>
            <a:spLocks noGrp="1"/>
          </p:cNvSpPr>
          <p:nvPr>
            <p:ph idx="1"/>
          </p:nvPr>
        </p:nvSpPr>
        <p:spPr>
          <a:xfrm>
            <a:off x="177193" y="1417638"/>
            <a:ext cx="8686889" cy="4525963"/>
          </a:xfrm>
        </p:spPr>
        <p:txBody>
          <a:bodyPr>
            <a:normAutofit/>
          </a:bodyPr>
          <a:lstStyle/>
          <a:p>
            <a:r>
              <a:rPr lang="en-US" dirty="0"/>
              <a:t>Network Topology Strategy</a:t>
            </a:r>
          </a:p>
          <a:p>
            <a:pPr marL="0" indent="0">
              <a:buNone/>
            </a:pPr>
            <a:r>
              <a:rPr lang="en-US" sz="2500" dirty="0"/>
              <a:t>Syntax:</a:t>
            </a:r>
          </a:p>
          <a:p>
            <a:pPr marL="0" indent="0">
              <a:buNone/>
            </a:pPr>
            <a:endParaRPr lang="en-US" sz="2500" dirty="0"/>
          </a:p>
        </p:txBody>
      </p:sp>
      <p:pic>
        <p:nvPicPr>
          <p:cNvPr id="5" name="Picture 4" descr="A close up of a device&#10;&#10;Description generated with high confidence">
            <a:extLst>
              <a:ext uri="{FF2B5EF4-FFF2-40B4-BE49-F238E27FC236}">
                <a16:creationId xmlns:a16="http://schemas.microsoft.com/office/drawing/2014/main" id="{95C91CBA-0DAF-4079-8888-786853A4C807}"/>
              </a:ext>
            </a:extLst>
          </p:cNvPr>
          <p:cNvPicPr>
            <a:picLocks noChangeAspect="1"/>
          </p:cNvPicPr>
          <p:nvPr/>
        </p:nvPicPr>
        <p:blipFill>
          <a:blip r:embed="rId3"/>
          <a:stretch>
            <a:fillRect/>
          </a:stretch>
        </p:blipFill>
        <p:spPr>
          <a:xfrm>
            <a:off x="79620" y="2696838"/>
            <a:ext cx="8984759" cy="2248095"/>
          </a:xfrm>
          <a:prstGeom prst="rect">
            <a:avLst/>
          </a:prstGeom>
        </p:spPr>
      </p:pic>
    </p:spTree>
    <p:extLst>
      <p:ext uri="{BB962C8B-B14F-4D97-AF65-F5344CB8AC3E}">
        <p14:creationId xmlns:p14="http://schemas.microsoft.com/office/powerpoint/2010/main" val="1770571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Replication Policies</a:t>
            </a:r>
          </a:p>
        </p:txBody>
      </p:sp>
      <p:sp>
        <p:nvSpPr>
          <p:cNvPr id="6" name="Content Placeholder 5"/>
          <p:cNvSpPr>
            <a:spLocks noGrp="1"/>
          </p:cNvSpPr>
          <p:nvPr>
            <p:ph idx="1"/>
          </p:nvPr>
        </p:nvSpPr>
        <p:spPr>
          <a:xfrm>
            <a:off x="177193" y="1417638"/>
            <a:ext cx="8686889" cy="4525963"/>
          </a:xfrm>
        </p:spPr>
        <p:txBody>
          <a:bodyPr>
            <a:normAutofit/>
          </a:bodyPr>
          <a:lstStyle/>
          <a:p>
            <a:r>
              <a:rPr lang="en-US" sz="3600" dirty="0"/>
              <a:t>Rack Aware</a:t>
            </a:r>
          </a:p>
          <a:p>
            <a:endParaRPr lang="en-US" sz="3600" dirty="0"/>
          </a:p>
          <a:p>
            <a:r>
              <a:rPr lang="en-US" sz="3600" dirty="0"/>
              <a:t>Rack Unaware</a:t>
            </a:r>
          </a:p>
          <a:p>
            <a:endParaRPr lang="en-US" sz="3600" dirty="0"/>
          </a:p>
          <a:p>
            <a:r>
              <a:rPr lang="en-US" sz="3600" dirty="0"/>
              <a:t>Datacenter Aware</a:t>
            </a:r>
          </a:p>
        </p:txBody>
      </p:sp>
    </p:spTree>
    <p:extLst>
      <p:ext uri="{BB962C8B-B14F-4D97-AF65-F5344CB8AC3E}">
        <p14:creationId xmlns:p14="http://schemas.microsoft.com/office/powerpoint/2010/main" val="2957492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Zoo Keeper</a:t>
            </a:r>
          </a:p>
        </p:txBody>
      </p:sp>
      <p:sp>
        <p:nvSpPr>
          <p:cNvPr id="6" name="Content Placeholder 5"/>
          <p:cNvSpPr>
            <a:spLocks noGrp="1"/>
          </p:cNvSpPr>
          <p:nvPr>
            <p:ph idx="1"/>
          </p:nvPr>
        </p:nvSpPr>
        <p:spPr>
          <a:xfrm>
            <a:off x="177193" y="1417638"/>
            <a:ext cx="8686889" cy="4525963"/>
          </a:xfrm>
        </p:spPr>
        <p:txBody>
          <a:bodyPr>
            <a:normAutofit/>
          </a:bodyPr>
          <a:lstStyle/>
          <a:p>
            <a:r>
              <a:rPr lang="en-US" sz="3600" dirty="0"/>
              <a:t>Cassandra system elects a leader amongst its nodes using a system called Zookeeper.</a:t>
            </a:r>
          </a:p>
          <a:p>
            <a:endParaRPr lang="en-US" sz="3600" dirty="0"/>
          </a:p>
          <a:p>
            <a:r>
              <a:rPr lang="en-US" sz="3600" dirty="0"/>
              <a:t>All nodes on joining the cluster contact the leader who tells them for what ranges they are replicas for</a:t>
            </a:r>
          </a:p>
        </p:txBody>
      </p:sp>
    </p:spTree>
    <p:extLst>
      <p:ext uri="{BB962C8B-B14F-4D97-AF65-F5344CB8AC3E}">
        <p14:creationId xmlns:p14="http://schemas.microsoft.com/office/powerpoint/2010/main" val="177656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699"/>
            <a:ext cx="8229600" cy="1143000"/>
          </a:xfrm>
        </p:spPr>
        <p:txBody>
          <a:bodyPr>
            <a:normAutofit/>
          </a:bodyPr>
          <a:lstStyle/>
          <a:p>
            <a:r>
              <a:rPr lang="en-US" sz="3600" dirty="0">
                <a:solidFill>
                  <a:srgbClr val="1F497D"/>
                </a:solidFill>
                <a:latin typeface="Arial"/>
                <a:cs typeface="Arial"/>
              </a:rPr>
              <a:t>HISTORY</a:t>
            </a:r>
            <a:endParaRPr lang="en-US" sz="3600" dirty="0">
              <a:solidFill>
                <a:srgbClr val="1F497D"/>
              </a:solidFill>
            </a:endParaRPr>
          </a:p>
        </p:txBody>
      </p:sp>
      <p:sp>
        <p:nvSpPr>
          <p:cNvPr id="3" name="Content Placeholder 2"/>
          <p:cNvSpPr>
            <a:spLocks noGrp="1"/>
          </p:cNvSpPr>
          <p:nvPr>
            <p:ph idx="1"/>
          </p:nvPr>
        </p:nvSpPr>
        <p:spPr>
          <a:xfrm>
            <a:off x="337930" y="1407699"/>
            <a:ext cx="5201722" cy="4718465"/>
          </a:xfrm>
        </p:spPr>
        <p:txBody>
          <a:bodyPr>
            <a:normAutofit/>
          </a:bodyPr>
          <a:lstStyle/>
          <a:p>
            <a:r>
              <a:rPr lang="en-US" sz="1800" dirty="0">
                <a:latin typeface="Times New Roman" panose="02020603050405020304" pitchFamily="18" charset="0"/>
                <a:cs typeface="Times New Roman" panose="02020603050405020304" pitchFamily="18" charset="0"/>
              </a:rPr>
              <a:t>Cassandra is a free and open-source distributed NoSQL database management system.</a:t>
            </a:r>
          </a:p>
          <a:p>
            <a:r>
              <a:rPr lang="en-US" sz="1800" dirty="0">
                <a:latin typeface="Times New Roman" panose="02020603050405020304" pitchFamily="18" charset="0"/>
                <a:cs typeface="Times New Roman" panose="02020603050405020304" pitchFamily="18" charset="0"/>
              </a:rPr>
              <a:t>Authors </a:t>
            </a:r>
            <a:r>
              <a:rPr lang="en-US" sz="1800" dirty="0" err="1">
                <a:latin typeface="Times New Roman" panose="02020603050405020304" pitchFamily="18" charset="0"/>
                <a:cs typeface="Times New Roman" panose="02020603050405020304" pitchFamily="18" charset="0"/>
              </a:rPr>
              <a:t>Avinash</a:t>
            </a:r>
            <a:r>
              <a:rPr lang="en-US" sz="1800" dirty="0">
                <a:latin typeface="Times New Roman" panose="02020603050405020304" pitchFamily="18" charset="0"/>
                <a:cs typeface="Times New Roman" panose="02020603050405020304" pitchFamily="18" charset="0"/>
              </a:rPr>
              <a:t> Lakshman and Prashant Malik were part of the team, that initially developed Cassandra at Facebook to power the Facebook inbox search feature.</a:t>
            </a:r>
          </a:p>
          <a:p>
            <a:r>
              <a:rPr lang="en-US" sz="23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Later in July of 2008, Facebook released Cassandra as an open source project on google code.</a:t>
            </a:r>
          </a:p>
          <a:p>
            <a:r>
              <a:rPr lang="en-US" sz="1800" dirty="0">
                <a:latin typeface="Times New Roman" panose="02020603050405020304" pitchFamily="18" charset="0"/>
                <a:cs typeface="Times New Roman" panose="02020603050405020304" pitchFamily="18" charset="0"/>
              </a:rPr>
              <a:t> In March of 2009, Cassandra became an Apache incubator project.</a:t>
            </a:r>
          </a:p>
          <a:p>
            <a:pPr marL="457200" lvl="1" indent="0">
              <a:buNone/>
            </a:pPr>
            <a:endParaRPr lang="en-US" sz="2000" dirty="0">
              <a:solidFill>
                <a:srgbClr val="1F497D"/>
              </a:solidFill>
              <a:latin typeface="Arial"/>
              <a:cs typeface="Arial"/>
            </a:endParaRPr>
          </a:p>
          <a:p>
            <a:pPr lvl="1"/>
            <a:endParaRPr lang="en-US" sz="2000" dirty="0">
              <a:solidFill>
                <a:srgbClr val="1F497D"/>
              </a:solidFill>
              <a:latin typeface="Arial"/>
              <a:cs typeface="Arial"/>
            </a:endParaRPr>
          </a:p>
          <a:p>
            <a:endParaRPr lang="en-US" dirty="0"/>
          </a:p>
        </p:txBody>
      </p:sp>
      <p:pic>
        <p:nvPicPr>
          <p:cNvPr id="4" name="Picture 3">
            <a:extLst>
              <a:ext uri="{FF2B5EF4-FFF2-40B4-BE49-F238E27FC236}">
                <a16:creationId xmlns:a16="http://schemas.microsoft.com/office/drawing/2014/main" id="{6BF9DB9D-C91A-47A8-AC7F-A59CCDFF3807}"/>
              </a:ext>
            </a:extLst>
          </p:cNvPr>
          <p:cNvPicPr>
            <a:picLocks noChangeAspect="1"/>
          </p:cNvPicPr>
          <p:nvPr/>
        </p:nvPicPr>
        <p:blipFill>
          <a:blip r:embed="rId2"/>
          <a:stretch>
            <a:fillRect/>
          </a:stretch>
        </p:blipFill>
        <p:spPr>
          <a:xfrm>
            <a:off x="5539652" y="2078927"/>
            <a:ext cx="3465200" cy="2343986"/>
          </a:xfrm>
          <a:prstGeom prst="rect">
            <a:avLst/>
          </a:prstGeom>
        </p:spPr>
      </p:pic>
    </p:spTree>
    <p:extLst>
      <p:ext uri="{BB962C8B-B14F-4D97-AF65-F5344CB8AC3E}">
        <p14:creationId xmlns:p14="http://schemas.microsoft.com/office/powerpoint/2010/main" val="358307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dirty="0"/>
              <a:t>Membership</a:t>
            </a:r>
          </a:p>
        </p:txBody>
      </p:sp>
      <p:sp>
        <p:nvSpPr>
          <p:cNvPr id="6" name="Content Placeholder 5"/>
          <p:cNvSpPr>
            <a:spLocks noGrp="1"/>
          </p:cNvSpPr>
          <p:nvPr>
            <p:ph idx="1"/>
          </p:nvPr>
        </p:nvSpPr>
        <p:spPr>
          <a:xfrm>
            <a:off x="177193" y="1417638"/>
            <a:ext cx="8686889" cy="4525963"/>
          </a:xfrm>
        </p:spPr>
        <p:txBody>
          <a:bodyPr>
            <a:normAutofit/>
          </a:bodyPr>
          <a:lstStyle/>
          <a:p>
            <a:r>
              <a:rPr lang="en-US" sz="3600" dirty="0"/>
              <a:t>Cluster membership in Cassandra is based on Scuttlebutt</a:t>
            </a:r>
          </a:p>
          <a:p>
            <a:r>
              <a:rPr lang="en-US" sz="3600" dirty="0"/>
              <a:t>A very efficient anti-entropy Gossip based mechanism.</a:t>
            </a:r>
          </a:p>
          <a:p>
            <a:r>
              <a:rPr lang="en-US" sz="3600" dirty="0"/>
              <a:t>Disseminate other system related control state.</a:t>
            </a:r>
          </a:p>
        </p:txBody>
      </p:sp>
    </p:spTree>
    <p:extLst>
      <p:ext uri="{BB962C8B-B14F-4D97-AF65-F5344CB8AC3E}">
        <p14:creationId xmlns:p14="http://schemas.microsoft.com/office/powerpoint/2010/main" val="1325392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791A-921B-43DC-B1C4-651725AB9D8C}"/>
              </a:ext>
            </a:extLst>
          </p:cNvPr>
          <p:cNvSpPr>
            <a:spLocks noGrp="1"/>
          </p:cNvSpPr>
          <p:nvPr>
            <p:ph type="title"/>
          </p:nvPr>
        </p:nvSpPr>
        <p:spPr/>
        <p:txBody>
          <a:bodyPr/>
          <a:lstStyle/>
          <a:p>
            <a:r>
              <a:rPr lang="en-US" dirty="0"/>
              <a:t>Failure Detection</a:t>
            </a:r>
          </a:p>
        </p:txBody>
      </p:sp>
      <p:sp>
        <p:nvSpPr>
          <p:cNvPr id="3" name="Content Placeholder 2">
            <a:extLst>
              <a:ext uri="{FF2B5EF4-FFF2-40B4-BE49-F238E27FC236}">
                <a16:creationId xmlns:a16="http://schemas.microsoft.com/office/drawing/2014/main" id="{7961DC15-B2DF-4F1A-A8F6-00D1B9F4C3E2}"/>
              </a:ext>
            </a:extLst>
          </p:cNvPr>
          <p:cNvSpPr>
            <a:spLocks noGrp="1"/>
          </p:cNvSpPr>
          <p:nvPr>
            <p:ph idx="1"/>
          </p:nvPr>
        </p:nvSpPr>
        <p:spPr/>
        <p:txBody>
          <a:bodyPr>
            <a:normAutofit fontScale="92500" lnSpcReduction="20000"/>
          </a:bodyPr>
          <a:lstStyle/>
          <a:p>
            <a:r>
              <a:rPr lang="en-US" dirty="0"/>
              <a:t>A node can locally determine if any other node in the system is up or down.</a:t>
            </a:r>
          </a:p>
          <a:p>
            <a:endParaRPr lang="en-US" dirty="0"/>
          </a:p>
          <a:p>
            <a:r>
              <a:rPr lang="en-US" dirty="0"/>
              <a:t>Cassandra uses a modified version of the Φ Accrual Failure Detector</a:t>
            </a:r>
          </a:p>
          <a:p>
            <a:endParaRPr lang="en-US" dirty="0"/>
          </a:p>
          <a:p>
            <a:r>
              <a:rPr lang="en-US" dirty="0"/>
              <a:t>The basic idea is to express the value of Φ on a scale that is dynamically adjusted to reflect network and load conditions at the monitored nodes.</a:t>
            </a:r>
          </a:p>
        </p:txBody>
      </p:sp>
    </p:spTree>
    <p:extLst>
      <p:ext uri="{BB962C8B-B14F-4D97-AF65-F5344CB8AC3E}">
        <p14:creationId xmlns:p14="http://schemas.microsoft.com/office/powerpoint/2010/main" val="323036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791A-921B-43DC-B1C4-651725AB9D8C}"/>
              </a:ext>
            </a:extLst>
          </p:cNvPr>
          <p:cNvSpPr>
            <a:spLocks noGrp="1"/>
          </p:cNvSpPr>
          <p:nvPr>
            <p:ph type="title"/>
          </p:nvPr>
        </p:nvSpPr>
        <p:spPr/>
        <p:txBody>
          <a:bodyPr/>
          <a:lstStyle/>
          <a:p>
            <a:r>
              <a:rPr lang="en-US" dirty="0"/>
              <a:t>Failure Detection</a:t>
            </a:r>
          </a:p>
        </p:txBody>
      </p:sp>
      <p:sp>
        <p:nvSpPr>
          <p:cNvPr id="3" name="Content Placeholder 2">
            <a:extLst>
              <a:ext uri="{FF2B5EF4-FFF2-40B4-BE49-F238E27FC236}">
                <a16:creationId xmlns:a16="http://schemas.microsoft.com/office/drawing/2014/main" id="{7961DC15-B2DF-4F1A-A8F6-00D1B9F4C3E2}"/>
              </a:ext>
            </a:extLst>
          </p:cNvPr>
          <p:cNvSpPr>
            <a:spLocks noGrp="1"/>
          </p:cNvSpPr>
          <p:nvPr>
            <p:ph idx="1"/>
          </p:nvPr>
        </p:nvSpPr>
        <p:spPr/>
        <p:txBody>
          <a:bodyPr>
            <a:normAutofit/>
          </a:bodyPr>
          <a:lstStyle/>
          <a:p>
            <a:r>
              <a:rPr lang="en-US" dirty="0"/>
              <a:t>Every node in the system maintains a sliding window of inter-arrival times of gossip messages from other nodes in the cluster. </a:t>
            </a:r>
          </a:p>
          <a:p>
            <a:pPr marL="0" indent="0">
              <a:buNone/>
            </a:pPr>
            <a:endParaRPr lang="en-US" dirty="0"/>
          </a:p>
          <a:p>
            <a:r>
              <a:rPr lang="en-US" dirty="0"/>
              <a:t>The distribution of these inter-arrival times is determined and Φ is calculated.</a:t>
            </a:r>
          </a:p>
        </p:txBody>
      </p:sp>
    </p:spTree>
    <p:extLst>
      <p:ext uri="{BB962C8B-B14F-4D97-AF65-F5344CB8AC3E}">
        <p14:creationId xmlns:p14="http://schemas.microsoft.com/office/powerpoint/2010/main" val="483087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Bootstrapping</a:t>
            </a:r>
          </a:p>
        </p:txBody>
      </p:sp>
      <p:sp>
        <p:nvSpPr>
          <p:cNvPr id="3" name="Content Placeholder 2"/>
          <p:cNvSpPr>
            <a:spLocks noGrp="1"/>
          </p:cNvSpPr>
          <p:nvPr>
            <p:ph idx="1"/>
          </p:nvPr>
        </p:nvSpPr>
        <p:spPr>
          <a:xfrm>
            <a:off x="457200" y="1307783"/>
            <a:ext cx="5905500" cy="4525963"/>
          </a:xfrm>
        </p:spPr>
        <p:txBody>
          <a:bodyPr>
            <a:normAutofit fontScale="92500" lnSpcReduction="20000"/>
          </a:bodyPr>
          <a:lstStyle/>
          <a:p>
            <a:r>
              <a:rPr lang="en-US" dirty="0"/>
              <a:t>On startup, node chooses random token for its position in ring</a:t>
            </a:r>
          </a:p>
          <a:p>
            <a:endParaRPr lang="en-US" dirty="0"/>
          </a:p>
          <a:p>
            <a:r>
              <a:rPr lang="en-US" dirty="0"/>
              <a:t>Position is persisted locally and with Zookeeper then gossiped around the cluster</a:t>
            </a:r>
          </a:p>
          <a:p>
            <a:endParaRPr lang="en-US" dirty="0"/>
          </a:p>
          <a:p>
            <a:r>
              <a:rPr lang="en-US" dirty="0"/>
              <a:t>Node determines initial contact points from local configuration file or from Zookeeper</a:t>
            </a:r>
          </a:p>
        </p:txBody>
      </p:sp>
      <p:pic>
        <p:nvPicPr>
          <p:cNvPr id="5" name="Picture 4" descr="cassandra-ring_0.png"/>
          <p:cNvPicPr>
            <a:picLocks noChangeAspect="1"/>
          </p:cNvPicPr>
          <p:nvPr/>
        </p:nvPicPr>
        <p:blipFill>
          <a:blip r:embed="rId2"/>
          <a:stretch>
            <a:fillRect/>
          </a:stretch>
        </p:blipFill>
        <p:spPr>
          <a:xfrm>
            <a:off x="6362700" y="1600200"/>
            <a:ext cx="2781300" cy="2730500"/>
          </a:xfrm>
          <a:prstGeom prst="rect">
            <a:avLst/>
          </a:prstGeom>
        </p:spPr>
      </p:pic>
      <p:sp>
        <p:nvSpPr>
          <p:cNvPr id="6" name="TextBox 5"/>
          <p:cNvSpPr txBox="1"/>
          <p:nvPr/>
        </p:nvSpPr>
        <p:spPr>
          <a:xfrm>
            <a:off x="3827127" y="5619670"/>
            <a:ext cx="5071145" cy="276999"/>
          </a:xfrm>
          <a:prstGeom prst="rect">
            <a:avLst/>
          </a:prstGeom>
          <a:noFill/>
        </p:spPr>
        <p:txBody>
          <a:bodyPr wrap="none" rtlCol="0">
            <a:spAutoFit/>
          </a:bodyPr>
          <a:lstStyle/>
          <a:p>
            <a:r>
              <a:rPr lang="en-US" sz="1200" dirty="0"/>
              <a:t>https://academy.datastax.com/resources/brief-introduction-apache-cassandra</a:t>
            </a:r>
          </a:p>
        </p:txBody>
      </p:sp>
    </p:spTree>
    <p:extLst>
      <p:ext uri="{BB962C8B-B14F-4D97-AF65-F5344CB8AC3E}">
        <p14:creationId xmlns:p14="http://schemas.microsoft.com/office/powerpoint/2010/main" val="402903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Explicit Membership Mechanism</a:t>
            </a:r>
          </a:p>
        </p:txBody>
      </p:sp>
      <p:sp>
        <p:nvSpPr>
          <p:cNvPr id="3" name="Content Placeholder 2"/>
          <p:cNvSpPr>
            <a:spLocks noGrp="1"/>
          </p:cNvSpPr>
          <p:nvPr>
            <p:ph idx="1"/>
          </p:nvPr>
        </p:nvSpPr>
        <p:spPr>
          <a:xfrm>
            <a:off x="457200" y="1212858"/>
            <a:ext cx="8229600" cy="4913305"/>
          </a:xfrm>
        </p:spPr>
        <p:txBody>
          <a:bodyPr>
            <a:normAutofit/>
          </a:bodyPr>
          <a:lstStyle/>
          <a:p>
            <a:r>
              <a:rPr lang="en-US" dirty="0"/>
              <a:t>Because:</a:t>
            </a:r>
          </a:p>
          <a:p>
            <a:pPr lvl="1"/>
            <a:r>
              <a:rPr lang="en-US" dirty="0"/>
              <a:t>Node outage is assumed to be temporary</a:t>
            </a:r>
          </a:p>
          <a:p>
            <a:pPr lvl="1"/>
            <a:r>
              <a:rPr lang="en-US" dirty="0"/>
              <a:t>Manual or configuration error could have new nodes join unintentionally</a:t>
            </a:r>
          </a:p>
          <a:p>
            <a:pPr lvl="1">
              <a:buNone/>
            </a:pPr>
            <a:endParaRPr lang="en-US" dirty="0"/>
          </a:p>
          <a:p>
            <a:r>
              <a:rPr lang="en-US" dirty="0"/>
              <a:t>Adding and removing nodes is done explicitly</a:t>
            </a:r>
          </a:p>
          <a:p>
            <a:pPr lvl="1"/>
            <a:r>
              <a:rPr lang="en-US" dirty="0"/>
              <a:t>Administrator uses command line tool or browser portal on node to issue membership changes</a:t>
            </a:r>
          </a:p>
        </p:txBody>
      </p:sp>
    </p:spTree>
    <p:extLst>
      <p:ext uri="{BB962C8B-B14F-4D97-AF65-F5344CB8AC3E}">
        <p14:creationId xmlns:p14="http://schemas.microsoft.com/office/powerpoint/2010/main" val="1653073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82"/>
            <a:ext cx="8229600" cy="1143000"/>
          </a:xfrm>
        </p:spPr>
        <p:txBody>
          <a:bodyPr/>
          <a:lstStyle/>
          <a:p>
            <a:r>
              <a:rPr lang="en-US"/>
              <a:t>Scaling the Cluster</a:t>
            </a:r>
          </a:p>
        </p:txBody>
      </p:sp>
      <p:sp>
        <p:nvSpPr>
          <p:cNvPr id="4" name="TextBox 3"/>
          <p:cNvSpPr txBox="1"/>
          <p:nvPr/>
        </p:nvSpPr>
        <p:spPr>
          <a:xfrm>
            <a:off x="3758992" y="5280385"/>
            <a:ext cx="5385008" cy="276999"/>
          </a:xfrm>
          <a:prstGeom prst="rect">
            <a:avLst/>
          </a:prstGeom>
          <a:noFill/>
        </p:spPr>
        <p:txBody>
          <a:bodyPr wrap="none" rtlCol="0">
            <a:spAutoFit/>
          </a:bodyPr>
          <a:lstStyle/>
          <a:p>
            <a:r>
              <a:rPr lang="en-US" sz="1200"/>
              <a:t>http://www.cellopoint.com/media_resources/blog/2010/05/cassandra-data-model</a:t>
            </a:r>
          </a:p>
        </p:txBody>
      </p:sp>
      <p:sp>
        <p:nvSpPr>
          <p:cNvPr id="6" name="Content Placeholder 5"/>
          <p:cNvSpPr>
            <a:spLocks noGrp="1"/>
          </p:cNvSpPr>
          <p:nvPr>
            <p:ph idx="1"/>
          </p:nvPr>
        </p:nvSpPr>
        <p:spPr>
          <a:xfrm>
            <a:off x="177193" y="1417638"/>
            <a:ext cx="4448367" cy="4525963"/>
          </a:xfrm>
        </p:spPr>
        <p:txBody>
          <a:bodyPr>
            <a:normAutofit fontScale="77500" lnSpcReduction="20000"/>
          </a:bodyPr>
          <a:lstStyle/>
          <a:p>
            <a:r>
              <a:rPr lang="en-US" dirty="0"/>
              <a:t>New node is added to balance load by splitting range of keys</a:t>
            </a:r>
          </a:p>
          <a:p>
            <a:endParaRPr lang="en-US" dirty="0"/>
          </a:p>
          <a:p>
            <a:r>
              <a:rPr lang="en-US" dirty="0"/>
              <a:t>Existing node streams data in range to new node</a:t>
            </a:r>
          </a:p>
          <a:p>
            <a:endParaRPr lang="en-US" dirty="0"/>
          </a:p>
          <a:p>
            <a:r>
              <a:rPr lang="en-US" dirty="0"/>
              <a:t>Transfer rate up to 40 MB/sec</a:t>
            </a:r>
          </a:p>
          <a:p>
            <a:endParaRPr lang="en-US" dirty="0"/>
          </a:p>
          <a:p>
            <a:r>
              <a:rPr lang="en-US" dirty="0"/>
              <a:t>Attempts being made to parallelize bootstrap transfer </a:t>
            </a:r>
          </a:p>
        </p:txBody>
      </p:sp>
      <p:pic>
        <p:nvPicPr>
          <p:cNvPr id="7" name="Content Placeholder 4" descr="Cassandra_06.jpg"/>
          <p:cNvPicPr>
            <a:picLocks noChangeAspect="1"/>
          </p:cNvPicPr>
          <p:nvPr/>
        </p:nvPicPr>
        <p:blipFill>
          <a:blip r:embed="rId3"/>
          <a:srcRect t="-32590" b="-32590"/>
          <a:stretch>
            <a:fillRect/>
          </a:stretch>
        </p:blipFill>
        <p:spPr>
          <a:xfrm>
            <a:off x="4420715" y="1109782"/>
            <a:ext cx="4749046" cy="4833820"/>
          </a:xfrm>
          <a:prstGeom prst="rect">
            <a:avLst/>
          </a:prstGeom>
        </p:spPr>
      </p:pic>
    </p:spTree>
    <p:extLst>
      <p:ext uri="{BB962C8B-B14F-4D97-AF65-F5344CB8AC3E}">
        <p14:creationId xmlns:p14="http://schemas.microsoft.com/office/powerpoint/2010/main" val="419860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254"/>
            <a:ext cx="8229600" cy="1143000"/>
          </a:xfrm>
        </p:spPr>
        <p:txBody>
          <a:bodyPr/>
          <a:lstStyle/>
          <a:p>
            <a:r>
              <a:rPr lang="en-US"/>
              <a:t>Local Persistence</a:t>
            </a:r>
          </a:p>
        </p:txBody>
      </p:sp>
      <p:sp>
        <p:nvSpPr>
          <p:cNvPr id="3" name="Content Placeholder 2"/>
          <p:cNvSpPr>
            <a:spLocks noGrp="1"/>
          </p:cNvSpPr>
          <p:nvPr>
            <p:ph idx="1"/>
          </p:nvPr>
        </p:nvSpPr>
        <p:spPr>
          <a:xfrm>
            <a:off x="183306" y="4048102"/>
            <a:ext cx="8785572" cy="4525963"/>
          </a:xfrm>
        </p:spPr>
        <p:txBody>
          <a:bodyPr>
            <a:normAutofit/>
          </a:bodyPr>
          <a:lstStyle/>
          <a:p>
            <a:r>
              <a:rPr lang="en-US" sz="2400"/>
              <a:t>Data stored on local file system</a:t>
            </a:r>
          </a:p>
          <a:p>
            <a:r>
              <a:rPr lang="en-US" sz="2400"/>
              <a:t>Writes first go to commit log to ensure recoverability</a:t>
            </a:r>
          </a:p>
          <a:p>
            <a:r>
              <a:rPr lang="en-US" sz="2400"/>
              <a:t>In memory structure (memtable) updated after commit log</a:t>
            </a:r>
          </a:p>
          <a:p>
            <a:r>
              <a:rPr lang="en-US" sz="2400"/>
              <a:t>Commit log stored on dedicated disk to maximize throughput</a:t>
            </a:r>
          </a:p>
        </p:txBody>
      </p:sp>
      <p:pic>
        <p:nvPicPr>
          <p:cNvPr id="4" name="Picture 3" descr="write-path.png"/>
          <p:cNvPicPr>
            <a:picLocks noChangeAspect="1"/>
          </p:cNvPicPr>
          <p:nvPr/>
        </p:nvPicPr>
        <p:blipFill>
          <a:blip r:embed="rId2"/>
          <a:stretch>
            <a:fillRect/>
          </a:stretch>
        </p:blipFill>
        <p:spPr>
          <a:xfrm>
            <a:off x="788479" y="901301"/>
            <a:ext cx="7447177" cy="3108640"/>
          </a:xfrm>
          <a:prstGeom prst="rect">
            <a:avLst/>
          </a:prstGeom>
        </p:spPr>
      </p:pic>
      <p:sp>
        <p:nvSpPr>
          <p:cNvPr id="5" name="TextBox 4"/>
          <p:cNvSpPr txBox="1"/>
          <p:nvPr/>
        </p:nvSpPr>
        <p:spPr>
          <a:xfrm>
            <a:off x="4072855" y="5777150"/>
            <a:ext cx="5071145" cy="276999"/>
          </a:xfrm>
          <a:prstGeom prst="rect">
            <a:avLst/>
          </a:prstGeom>
          <a:noFill/>
        </p:spPr>
        <p:txBody>
          <a:bodyPr wrap="none" rtlCol="0">
            <a:spAutoFit/>
          </a:bodyPr>
          <a:lstStyle/>
          <a:p>
            <a:r>
              <a:rPr lang="en-US" sz="1200" dirty="0"/>
              <a:t>https://academy.datastax.com/resources/brief-introduction-apache-cassandra</a:t>
            </a:r>
          </a:p>
        </p:txBody>
      </p:sp>
    </p:spTree>
    <p:extLst>
      <p:ext uri="{BB962C8B-B14F-4D97-AF65-F5344CB8AC3E}">
        <p14:creationId xmlns:p14="http://schemas.microsoft.com/office/powerpoint/2010/main" val="446077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746"/>
            <a:ext cx="8229600" cy="1143000"/>
          </a:xfrm>
        </p:spPr>
        <p:txBody>
          <a:bodyPr/>
          <a:lstStyle/>
          <a:p>
            <a:r>
              <a:rPr lang="en-US" dirty="0"/>
              <a:t>Local Persistence</a:t>
            </a:r>
          </a:p>
        </p:txBody>
      </p:sp>
      <p:sp>
        <p:nvSpPr>
          <p:cNvPr id="3" name="Content Placeholder 2"/>
          <p:cNvSpPr>
            <a:spLocks noGrp="1"/>
          </p:cNvSpPr>
          <p:nvPr>
            <p:ph idx="1"/>
          </p:nvPr>
        </p:nvSpPr>
        <p:spPr>
          <a:xfrm>
            <a:off x="183306" y="3794102"/>
            <a:ext cx="8785572" cy="4525963"/>
          </a:xfrm>
        </p:spPr>
        <p:txBody>
          <a:bodyPr>
            <a:normAutofit/>
          </a:bodyPr>
          <a:lstStyle/>
          <a:p>
            <a:r>
              <a:rPr lang="en-US" sz="2400" dirty="0" err="1"/>
              <a:t>memtable</a:t>
            </a:r>
            <a:r>
              <a:rPr lang="en-US" sz="2400" dirty="0"/>
              <a:t> persisted to disk when it grows bigger than a configurable size</a:t>
            </a:r>
          </a:p>
          <a:p>
            <a:r>
              <a:rPr lang="en-US" sz="2400" dirty="0"/>
              <a:t>Writes are sequential – buffering allows for high performance</a:t>
            </a:r>
          </a:p>
          <a:p>
            <a:r>
              <a:rPr lang="en-US" sz="2400" dirty="0"/>
              <a:t>Data written to disk in immutable </a:t>
            </a:r>
            <a:r>
              <a:rPr lang="en-US" sz="2400" dirty="0" err="1"/>
              <a:t>SSTable</a:t>
            </a:r>
            <a:r>
              <a:rPr lang="en-US" sz="2400" dirty="0"/>
              <a:t> files</a:t>
            </a:r>
          </a:p>
          <a:p>
            <a:r>
              <a:rPr lang="en-US" sz="2400" dirty="0"/>
              <a:t>Indices written for efficient lookup by row key</a:t>
            </a:r>
          </a:p>
          <a:p>
            <a:pPr>
              <a:buNone/>
            </a:pPr>
            <a:endParaRPr lang="en-US" sz="2400" dirty="0"/>
          </a:p>
        </p:txBody>
      </p:sp>
      <p:pic>
        <p:nvPicPr>
          <p:cNvPr id="4" name="Picture 3" descr="write-path.png"/>
          <p:cNvPicPr>
            <a:picLocks noChangeAspect="1"/>
          </p:cNvPicPr>
          <p:nvPr/>
        </p:nvPicPr>
        <p:blipFill>
          <a:blip r:embed="rId2"/>
          <a:stretch>
            <a:fillRect/>
          </a:stretch>
        </p:blipFill>
        <p:spPr>
          <a:xfrm>
            <a:off x="788479" y="774301"/>
            <a:ext cx="7447177" cy="3108640"/>
          </a:xfrm>
          <a:prstGeom prst="rect">
            <a:avLst/>
          </a:prstGeom>
        </p:spPr>
      </p:pic>
      <p:sp>
        <p:nvSpPr>
          <p:cNvPr id="5" name="TextBox 4"/>
          <p:cNvSpPr txBox="1"/>
          <p:nvPr/>
        </p:nvSpPr>
        <p:spPr>
          <a:xfrm>
            <a:off x="4072855" y="5824503"/>
            <a:ext cx="5071145" cy="276999"/>
          </a:xfrm>
          <a:prstGeom prst="rect">
            <a:avLst/>
          </a:prstGeom>
          <a:noFill/>
        </p:spPr>
        <p:txBody>
          <a:bodyPr wrap="none" rtlCol="0">
            <a:spAutoFit/>
          </a:bodyPr>
          <a:lstStyle/>
          <a:p>
            <a:r>
              <a:rPr lang="en-US" sz="1200" dirty="0"/>
              <a:t>https://academy.datastax.com/resources/brief-introduction-apache-cassandra</a:t>
            </a:r>
          </a:p>
        </p:txBody>
      </p:sp>
    </p:spTree>
    <p:extLst>
      <p:ext uri="{BB962C8B-B14F-4D97-AF65-F5344CB8AC3E}">
        <p14:creationId xmlns:p14="http://schemas.microsoft.com/office/powerpoint/2010/main" val="2827921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182"/>
            <a:ext cx="8229600" cy="1143000"/>
          </a:xfrm>
        </p:spPr>
        <p:txBody>
          <a:bodyPr>
            <a:normAutofit/>
          </a:bodyPr>
          <a:lstStyle/>
          <a:p>
            <a:r>
              <a:rPr lang="en-US"/>
              <a:t>Data Compaction</a:t>
            </a:r>
          </a:p>
        </p:txBody>
      </p:sp>
      <p:sp>
        <p:nvSpPr>
          <p:cNvPr id="3" name="Content Placeholder 2"/>
          <p:cNvSpPr>
            <a:spLocks noGrp="1"/>
          </p:cNvSpPr>
          <p:nvPr>
            <p:ph idx="1"/>
          </p:nvPr>
        </p:nvSpPr>
        <p:spPr>
          <a:xfrm>
            <a:off x="169149" y="1219200"/>
            <a:ext cx="4088860" cy="4986099"/>
          </a:xfrm>
        </p:spPr>
        <p:txBody>
          <a:bodyPr>
            <a:normAutofit fontScale="85000" lnSpcReduction="10000"/>
          </a:bodyPr>
          <a:lstStyle/>
          <a:p>
            <a:r>
              <a:rPr lang="en-US" sz="2400" dirty="0"/>
              <a:t>Instead of overwriting rows for insert and update, Cassandra stores rows with time stamp</a:t>
            </a:r>
          </a:p>
          <a:p>
            <a:endParaRPr lang="en-US" sz="2400" dirty="0"/>
          </a:p>
          <a:p>
            <a:r>
              <a:rPr lang="en-US" sz="2400" dirty="0"/>
              <a:t>Background process periodically merges </a:t>
            </a:r>
            <a:r>
              <a:rPr lang="en-US" sz="2400" dirty="0" err="1"/>
              <a:t>SSTable</a:t>
            </a:r>
            <a:r>
              <a:rPr lang="en-US" sz="2400" dirty="0"/>
              <a:t> files</a:t>
            </a:r>
          </a:p>
          <a:p>
            <a:endParaRPr lang="en-US" sz="2400" dirty="0"/>
          </a:p>
          <a:p>
            <a:r>
              <a:rPr lang="en-US" sz="2400" dirty="0"/>
              <a:t>Merging consolidates timestamped versions of rows into one representative row</a:t>
            </a:r>
          </a:p>
          <a:p>
            <a:endParaRPr lang="en-US" sz="2400" dirty="0"/>
          </a:p>
          <a:p>
            <a:r>
              <a:rPr lang="en-US" sz="2400" dirty="0"/>
              <a:t>Removes rows that have been deleted</a:t>
            </a:r>
          </a:p>
          <a:p>
            <a:endParaRPr lang="en-US" sz="2400" dirty="0"/>
          </a:p>
          <a:p>
            <a:r>
              <a:rPr lang="en-US" sz="2400" dirty="0"/>
              <a:t>Similar to compaction in </a:t>
            </a:r>
            <a:r>
              <a:rPr lang="en-US" sz="2400" dirty="0" err="1"/>
              <a:t>Bigtable</a:t>
            </a:r>
            <a:endParaRPr lang="en-US" sz="2400" dirty="0"/>
          </a:p>
        </p:txBody>
      </p:sp>
      <p:pic>
        <p:nvPicPr>
          <p:cNvPr id="4" name="Picture 3" descr="dml_compaction.png"/>
          <p:cNvPicPr>
            <a:picLocks noChangeAspect="1"/>
          </p:cNvPicPr>
          <p:nvPr/>
        </p:nvPicPr>
        <p:blipFill>
          <a:blip r:embed="rId2"/>
          <a:stretch>
            <a:fillRect/>
          </a:stretch>
        </p:blipFill>
        <p:spPr>
          <a:xfrm>
            <a:off x="4258009" y="914852"/>
            <a:ext cx="4782301" cy="4788934"/>
          </a:xfrm>
          <a:prstGeom prst="rect">
            <a:avLst/>
          </a:prstGeom>
        </p:spPr>
      </p:pic>
      <p:sp>
        <p:nvSpPr>
          <p:cNvPr id="5" name="TextBox 4"/>
          <p:cNvSpPr txBox="1"/>
          <p:nvPr/>
        </p:nvSpPr>
        <p:spPr>
          <a:xfrm>
            <a:off x="3495907" y="5816043"/>
            <a:ext cx="5698044" cy="276999"/>
          </a:xfrm>
          <a:prstGeom prst="rect">
            <a:avLst/>
          </a:prstGeom>
          <a:noFill/>
        </p:spPr>
        <p:txBody>
          <a:bodyPr wrap="none" rtlCol="0">
            <a:spAutoFit/>
          </a:bodyPr>
          <a:lstStyle/>
          <a:p>
            <a:r>
              <a:rPr lang="en-US" sz="1200" dirty="0"/>
              <a:t>https://docs.datastax.com/en/cassandra/3.0/cassandra/dml/dmlHowDataMaintain.html</a:t>
            </a:r>
          </a:p>
        </p:txBody>
      </p:sp>
    </p:spTree>
    <p:extLst>
      <p:ext uri="{BB962C8B-B14F-4D97-AF65-F5344CB8AC3E}">
        <p14:creationId xmlns:p14="http://schemas.microsoft.com/office/powerpoint/2010/main" val="2599816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692"/>
            <a:ext cx="8229600" cy="1143000"/>
          </a:xfrm>
        </p:spPr>
        <p:txBody>
          <a:bodyPr/>
          <a:lstStyle/>
          <a:p>
            <a:r>
              <a:rPr lang="en-US" dirty="0"/>
              <a:t>Read Operations</a:t>
            </a:r>
          </a:p>
        </p:txBody>
      </p:sp>
      <p:pic>
        <p:nvPicPr>
          <p:cNvPr id="4" name="Content Placeholder 3" descr="read-path.png"/>
          <p:cNvPicPr>
            <a:picLocks noGrp="1" noChangeAspect="1"/>
          </p:cNvPicPr>
          <p:nvPr>
            <p:ph idx="1"/>
          </p:nvPr>
        </p:nvPicPr>
        <p:blipFill>
          <a:blip r:embed="rId2"/>
          <a:srcRect t="-353" b="-353"/>
          <a:stretch>
            <a:fillRect/>
          </a:stretch>
        </p:blipFill>
        <p:spPr>
          <a:xfrm>
            <a:off x="975298" y="651355"/>
            <a:ext cx="6922832" cy="3807290"/>
          </a:xfrm>
        </p:spPr>
      </p:pic>
      <p:sp>
        <p:nvSpPr>
          <p:cNvPr id="5" name="TextBox 4"/>
          <p:cNvSpPr txBox="1"/>
          <p:nvPr/>
        </p:nvSpPr>
        <p:spPr>
          <a:xfrm>
            <a:off x="4171950" y="5735778"/>
            <a:ext cx="5071145" cy="276999"/>
          </a:xfrm>
          <a:prstGeom prst="rect">
            <a:avLst/>
          </a:prstGeom>
          <a:noFill/>
        </p:spPr>
        <p:txBody>
          <a:bodyPr wrap="none" rtlCol="0">
            <a:spAutoFit/>
          </a:bodyPr>
          <a:lstStyle/>
          <a:p>
            <a:r>
              <a:rPr lang="en-US" sz="1200" dirty="0"/>
              <a:t>https://academy.datastax.com/resources/brief-introduction-apache-cassandra</a:t>
            </a:r>
          </a:p>
        </p:txBody>
      </p:sp>
      <p:sp>
        <p:nvSpPr>
          <p:cNvPr id="6" name="Content Placeholder 2"/>
          <p:cNvSpPr txBox="1">
            <a:spLocks/>
          </p:cNvSpPr>
          <p:nvPr/>
        </p:nvSpPr>
        <p:spPr>
          <a:xfrm>
            <a:off x="457199" y="4308897"/>
            <a:ext cx="8524771" cy="170388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Read operation first queries</a:t>
            </a:r>
            <a:r>
              <a:rPr kumimoji="0" lang="en-US" sz="2400" b="0" i="0" u="none" strike="noStrike" kern="1200" cap="none" spc="0" normalizeH="0" noProof="0" dirty="0">
                <a:ln>
                  <a:noFill/>
                </a:ln>
                <a:solidFill>
                  <a:schemeClr val="tx1"/>
                </a:solidFill>
                <a:effectLst/>
                <a:uLnTx/>
                <a:uFillTx/>
                <a:latin typeface="+mn-lt"/>
                <a:ea typeface="+mn-ea"/>
                <a:cs typeface="+mn-cs"/>
              </a:rPr>
              <a:t> in-memory data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baseline="0" dirty="0"/>
              <a:t>If</a:t>
            </a:r>
            <a:r>
              <a:rPr lang="en-US" sz="2400" dirty="0"/>
              <a:t> not found, searches files on disk newest to oldest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Bloom filter</a:t>
            </a:r>
            <a:r>
              <a:rPr kumimoji="0" lang="en-US" sz="2400" b="0" i="0" u="none" strike="noStrike" kern="1200" cap="none" spc="0" normalizeH="0" noProof="0" dirty="0">
                <a:ln>
                  <a:noFill/>
                </a:ln>
                <a:solidFill>
                  <a:schemeClr val="tx1"/>
                </a:solidFill>
                <a:effectLst/>
                <a:uLnTx/>
                <a:uFillTx/>
                <a:latin typeface="+mn-lt"/>
                <a:ea typeface="+mn-ea"/>
                <a:cs typeface="+mn-cs"/>
              </a:rPr>
              <a:t> summarizes keys in each file to avoid lookup into files that don’t contain key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202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rPr>
              <a:t>Why NoSQL Databases</a:t>
            </a:r>
          </a:p>
        </p:txBody>
      </p:sp>
      <p:sp>
        <p:nvSpPr>
          <p:cNvPr id="3" name="Content Placeholder 2"/>
          <p:cNvSpPr>
            <a:spLocks noGrp="1"/>
          </p:cNvSpPr>
          <p:nvPr>
            <p:ph idx="1"/>
          </p:nvPr>
        </p:nvSpPr>
        <p:spPr>
          <a:xfrm>
            <a:off x="149088" y="1428121"/>
            <a:ext cx="4780722" cy="4698044"/>
          </a:xfrm>
        </p:spPr>
        <p:txBody>
          <a:bodyPr>
            <a:normAutofit/>
          </a:bodyPr>
          <a:lstStyle/>
          <a:p>
            <a:r>
              <a:rPr lang="en-US" sz="1800" dirty="0">
                <a:latin typeface="Times New Roman" panose="02020603050405020304" pitchFamily="18" charset="0"/>
                <a:cs typeface="Times New Roman" panose="02020603050405020304" pitchFamily="18" charset="0"/>
              </a:rPr>
              <a:t>A NoSQL database provides a mechanism for storage and retrieval of data that is modeled in means other than the tabular relations used in relational databases.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NoSQL databases are increasingly used in big data and real-time web applications.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various approaches to classify NoSQL databases</a:t>
            </a:r>
          </a:p>
        </p:txBody>
      </p:sp>
      <p:sp>
        <p:nvSpPr>
          <p:cNvPr id="4" name="Title 1">
            <a:extLst>
              <a:ext uri="{FF2B5EF4-FFF2-40B4-BE49-F238E27FC236}">
                <a16:creationId xmlns:a16="http://schemas.microsoft.com/office/drawing/2014/main" id="{363F04F5-A2F6-4066-9057-D29B78E1AF60}"/>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5" name="Content Placeholder 3">
            <a:extLst>
              <a:ext uri="{FF2B5EF4-FFF2-40B4-BE49-F238E27FC236}">
                <a16:creationId xmlns:a16="http://schemas.microsoft.com/office/drawing/2014/main" id="{F1DCD058-C052-420F-9C68-A29CFEC34786}"/>
              </a:ext>
            </a:extLst>
          </p:cNvPr>
          <p:cNvPicPr>
            <a:picLocks noChangeAspect="1"/>
          </p:cNvPicPr>
          <p:nvPr/>
        </p:nvPicPr>
        <p:blipFill>
          <a:blip r:embed="rId2"/>
          <a:stretch>
            <a:fillRect/>
          </a:stretch>
        </p:blipFill>
        <p:spPr>
          <a:xfrm>
            <a:off x="5049078" y="1654485"/>
            <a:ext cx="3866322" cy="3631904"/>
          </a:xfrm>
          <a:prstGeom prst="rect">
            <a:avLst/>
          </a:prstGeom>
        </p:spPr>
      </p:pic>
    </p:spTree>
    <p:extLst>
      <p:ext uri="{BB962C8B-B14F-4D97-AF65-F5344CB8AC3E}">
        <p14:creationId xmlns:p14="http://schemas.microsoft.com/office/powerpoint/2010/main" val="170156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a:t>Bloom Filter</a:t>
            </a:r>
          </a:p>
        </p:txBody>
      </p:sp>
      <p:sp>
        <p:nvSpPr>
          <p:cNvPr id="4" name="TextBox 3"/>
          <p:cNvSpPr txBox="1"/>
          <p:nvPr/>
        </p:nvSpPr>
        <p:spPr>
          <a:xfrm>
            <a:off x="989323" y="4100071"/>
            <a:ext cx="7522864" cy="1815882"/>
          </a:xfrm>
          <a:prstGeom prst="rect">
            <a:avLst/>
          </a:prstGeom>
          <a:noFill/>
        </p:spPr>
        <p:txBody>
          <a:bodyPr wrap="square" rtlCol="0">
            <a:spAutoFit/>
          </a:bodyPr>
          <a:lstStyle/>
          <a:p>
            <a:r>
              <a:rPr lang="en-US" sz="2800" i="1" dirty="0"/>
              <a:t>“A Bloom filter is a space-efficient probabilistic data structure, conceived by Burton Howard Bloom in 1970, that is used to test whether an element is a member of a set”</a:t>
            </a:r>
            <a:endParaRPr lang="en-US" dirty="0"/>
          </a:p>
        </p:txBody>
      </p:sp>
      <p:pic>
        <p:nvPicPr>
          <p:cNvPr id="6" name="Picture 5" descr="649px-Bloom_filter.svg.png"/>
          <p:cNvPicPr>
            <a:picLocks noChangeAspect="1"/>
          </p:cNvPicPr>
          <p:nvPr/>
        </p:nvPicPr>
        <p:blipFill>
          <a:blip r:embed="rId2"/>
          <a:stretch>
            <a:fillRect/>
          </a:stretch>
        </p:blipFill>
        <p:spPr>
          <a:xfrm>
            <a:off x="450850" y="1163638"/>
            <a:ext cx="8242300" cy="2959100"/>
          </a:xfrm>
          <a:prstGeom prst="rect">
            <a:avLst/>
          </a:prstGeom>
        </p:spPr>
      </p:pic>
      <p:sp>
        <p:nvSpPr>
          <p:cNvPr id="7" name="Rectangle 6"/>
          <p:cNvSpPr/>
          <p:nvPr/>
        </p:nvSpPr>
        <p:spPr>
          <a:xfrm>
            <a:off x="6316669" y="5777453"/>
            <a:ext cx="4572000" cy="276999"/>
          </a:xfrm>
          <a:prstGeom prst="rect">
            <a:avLst/>
          </a:prstGeom>
        </p:spPr>
        <p:txBody>
          <a:bodyPr>
            <a:spAutoFit/>
          </a:bodyPr>
          <a:lstStyle/>
          <a:p>
            <a:r>
              <a:rPr lang="en-US" sz="1200" dirty="0"/>
              <a:t>https://en.wikipedia.org/wiki/Bloom_filter</a:t>
            </a:r>
          </a:p>
        </p:txBody>
      </p:sp>
    </p:spTree>
    <p:extLst>
      <p:ext uri="{BB962C8B-B14F-4D97-AF65-F5344CB8AC3E}">
        <p14:creationId xmlns:p14="http://schemas.microsoft.com/office/powerpoint/2010/main" val="77425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692"/>
            <a:ext cx="8229600" cy="1143000"/>
          </a:xfrm>
        </p:spPr>
        <p:txBody>
          <a:bodyPr/>
          <a:lstStyle/>
          <a:p>
            <a:r>
              <a:rPr lang="en-US" dirty="0"/>
              <a:t>Read Operations</a:t>
            </a:r>
          </a:p>
        </p:txBody>
      </p:sp>
      <p:pic>
        <p:nvPicPr>
          <p:cNvPr id="4" name="Content Placeholder 3" descr="read-path.png"/>
          <p:cNvPicPr>
            <a:picLocks noGrp="1" noChangeAspect="1"/>
          </p:cNvPicPr>
          <p:nvPr>
            <p:ph idx="1"/>
          </p:nvPr>
        </p:nvPicPr>
        <p:blipFill>
          <a:blip r:embed="rId2"/>
          <a:srcRect t="-353" b="-353"/>
          <a:stretch>
            <a:fillRect/>
          </a:stretch>
        </p:blipFill>
        <p:spPr>
          <a:xfrm>
            <a:off x="883858" y="676497"/>
            <a:ext cx="7002842" cy="3851293"/>
          </a:xfrm>
        </p:spPr>
      </p:pic>
      <p:sp>
        <p:nvSpPr>
          <p:cNvPr id="5" name="TextBox 4"/>
          <p:cNvSpPr txBox="1"/>
          <p:nvPr/>
        </p:nvSpPr>
        <p:spPr>
          <a:xfrm>
            <a:off x="4072855" y="5742860"/>
            <a:ext cx="5071145" cy="276999"/>
          </a:xfrm>
          <a:prstGeom prst="rect">
            <a:avLst/>
          </a:prstGeom>
          <a:noFill/>
        </p:spPr>
        <p:txBody>
          <a:bodyPr wrap="none" rtlCol="0">
            <a:spAutoFit/>
          </a:bodyPr>
          <a:lstStyle/>
          <a:p>
            <a:r>
              <a:rPr lang="en-US" sz="1200" dirty="0"/>
              <a:t>https://academy.datastax.com/resources/brief-introduction-apache-cassandra</a:t>
            </a:r>
          </a:p>
        </p:txBody>
      </p:sp>
      <p:sp>
        <p:nvSpPr>
          <p:cNvPr id="6" name="Content Placeholder 2"/>
          <p:cNvSpPr txBox="1">
            <a:spLocks/>
          </p:cNvSpPr>
          <p:nvPr/>
        </p:nvSpPr>
        <p:spPr>
          <a:xfrm>
            <a:off x="457199" y="4461038"/>
            <a:ext cx="8524771" cy="1703881"/>
          </a:xfrm>
          <a:prstGeom prst="rect">
            <a:avLst/>
          </a:prstGeom>
        </p:spPr>
        <p:txBody>
          <a:bodyPr vert="horz" lIns="91440" tIns="45720" rIns="91440" bIns="45720" rtlCol="0">
            <a:normAutofit fontScale="9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t>Columns for each key are written in 256k partitions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Column</a:t>
            </a:r>
            <a:r>
              <a:rPr kumimoji="0" lang="en-US" sz="2400" b="0" i="0" u="none" strike="noStrike" kern="1200" cap="none" spc="0" normalizeH="0" noProof="0" dirty="0">
                <a:ln>
                  <a:noFill/>
                </a:ln>
                <a:solidFill>
                  <a:schemeClr val="tx1"/>
                </a:solidFill>
                <a:effectLst/>
                <a:uLnTx/>
                <a:uFillTx/>
                <a:latin typeface="+mn-lt"/>
                <a:ea typeface="+mn-ea"/>
                <a:cs typeface="+mn-cs"/>
              </a:rPr>
              <a:t> indices are maintained for each partition to allow reads to jump to right disk chunk.</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baseline="0" dirty="0"/>
              <a:t>Partition</a:t>
            </a:r>
            <a:r>
              <a:rPr lang="en-US" sz="2400" dirty="0"/>
              <a:t> size is configurable, but Facebook experience shows 256K to be best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2144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Conclusion</a:t>
            </a:r>
          </a:p>
        </p:txBody>
      </p:sp>
      <p:sp>
        <p:nvSpPr>
          <p:cNvPr id="3" name="Content Placeholder 2"/>
          <p:cNvSpPr>
            <a:spLocks noGrp="1"/>
          </p:cNvSpPr>
          <p:nvPr>
            <p:ph idx="1"/>
          </p:nvPr>
        </p:nvSpPr>
        <p:spPr>
          <a:xfrm>
            <a:off x="457200" y="1143000"/>
            <a:ext cx="8229600" cy="4708525"/>
          </a:xfrm>
        </p:spPr>
        <p:txBody>
          <a:bodyPr>
            <a:normAutofit fontScale="92500" lnSpcReduction="20000"/>
          </a:bodyPr>
          <a:lstStyle/>
          <a:p>
            <a:r>
              <a:rPr lang="en-US"/>
              <a:t>Cassandra provides a scalable, high performance storage system </a:t>
            </a:r>
          </a:p>
          <a:p>
            <a:endParaRPr lang="en-US"/>
          </a:p>
          <a:p>
            <a:r>
              <a:rPr lang="en-US"/>
              <a:t>System is flexible with wide applicability</a:t>
            </a:r>
          </a:p>
          <a:p>
            <a:endParaRPr lang="en-US"/>
          </a:p>
          <a:p>
            <a:r>
              <a:rPr lang="en-US"/>
              <a:t>Architecture allows for clusters to grow to hundreds of nodes in multiple data centers</a:t>
            </a:r>
          </a:p>
          <a:p>
            <a:endParaRPr lang="en-US"/>
          </a:p>
          <a:p>
            <a:r>
              <a:rPr lang="en-US"/>
              <a:t>Future work involves adding compression, supporting atomicity across keys (transactions) and secondary index support</a:t>
            </a:r>
          </a:p>
        </p:txBody>
      </p:sp>
    </p:spTree>
    <p:extLst>
      <p:ext uri="{BB962C8B-B14F-4D97-AF65-F5344CB8AC3E}">
        <p14:creationId xmlns:p14="http://schemas.microsoft.com/office/powerpoint/2010/main" val="796690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85216A-1C1B-463E-8EC1-2D45B46B03D3}"/>
              </a:ext>
            </a:extLst>
          </p:cNvPr>
          <p:cNvSpPr>
            <a:spLocks noGrp="1"/>
          </p:cNvSpPr>
          <p:nvPr>
            <p:ph idx="1"/>
          </p:nvPr>
        </p:nvSpPr>
        <p:spPr>
          <a:xfrm>
            <a:off x="457200" y="839756"/>
            <a:ext cx="8229600" cy="5286408"/>
          </a:xfrm>
        </p:spPr>
        <p:txBody>
          <a:bodyPr/>
          <a:lstStyle/>
          <a:p>
            <a:endParaRPr lang="en-US" dirty="0"/>
          </a:p>
          <a:p>
            <a:endParaRPr lang="en-US" dirty="0"/>
          </a:p>
          <a:p>
            <a:pPr marL="0" indent="0">
              <a:buNone/>
            </a:pPr>
            <a:r>
              <a:rPr lang="en-US" sz="8000" dirty="0"/>
              <a:t>        </a:t>
            </a:r>
            <a:r>
              <a:rPr lang="en-US" sz="8800" dirty="0"/>
              <a:t>Thank you</a:t>
            </a:r>
          </a:p>
        </p:txBody>
      </p:sp>
    </p:spTree>
    <p:extLst>
      <p:ext uri="{BB962C8B-B14F-4D97-AF65-F5344CB8AC3E}">
        <p14:creationId xmlns:p14="http://schemas.microsoft.com/office/powerpoint/2010/main" val="394047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latin typeface="Arial"/>
                <a:cs typeface="Arial"/>
              </a:rPr>
              <a:t>NOSQL VS RDBMS</a:t>
            </a:r>
            <a:endParaRPr lang="en-US" sz="3600" dirty="0">
              <a:solidFill>
                <a:srgbClr val="1F497D"/>
              </a:solidFill>
            </a:endParaRPr>
          </a:p>
        </p:txBody>
      </p:sp>
      <p:pic>
        <p:nvPicPr>
          <p:cNvPr id="4" name="Content Placeholder 3">
            <a:extLst>
              <a:ext uri="{FF2B5EF4-FFF2-40B4-BE49-F238E27FC236}">
                <a16:creationId xmlns:a16="http://schemas.microsoft.com/office/drawing/2014/main" id="{3F4AE93D-DF28-4CE9-A4EA-38ACB4B75822}"/>
              </a:ext>
            </a:extLst>
          </p:cNvPr>
          <p:cNvPicPr>
            <a:picLocks noGrp="1" noChangeAspect="1"/>
          </p:cNvPicPr>
          <p:nvPr>
            <p:ph idx="1"/>
          </p:nvPr>
        </p:nvPicPr>
        <p:blipFill>
          <a:blip r:embed="rId2"/>
          <a:stretch>
            <a:fillRect/>
          </a:stretch>
        </p:blipFill>
        <p:spPr>
          <a:xfrm>
            <a:off x="1114137" y="1242391"/>
            <a:ext cx="7254609" cy="3892999"/>
          </a:xfrm>
          <a:prstGeom prst="rect">
            <a:avLst/>
          </a:prstGeom>
        </p:spPr>
      </p:pic>
    </p:spTree>
    <p:extLst>
      <p:ext uri="{BB962C8B-B14F-4D97-AF65-F5344CB8AC3E}">
        <p14:creationId xmlns:p14="http://schemas.microsoft.com/office/powerpoint/2010/main" val="344821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latin typeface="Arial"/>
                <a:cs typeface="Arial"/>
              </a:rPr>
              <a:t>INTRODUCTION</a:t>
            </a:r>
            <a:endParaRPr lang="en-US" sz="3600" dirty="0">
              <a:solidFill>
                <a:srgbClr val="1F497D"/>
              </a:solidFill>
            </a:endParaRPr>
          </a:p>
        </p:txBody>
      </p:sp>
      <p:sp>
        <p:nvSpPr>
          <p:cNvPr id="3" name="Content Placeholder 2"/>
          <p:cNvSpPr>
            <a:spLocks noGrp="1"/>
          </p:cNvSpPr>
          <p:nvPr>
            <p:ph idx="1"/>
          </p:nvPr>
        </p:nvSpPr>
        <p:spPr>
          <a:xfrm>
            <a:off x="337930" y="1222514"/>
            <a:ext cx="8348870" cy="4903650"/>
          </a:xfrm>
        </p:spPr>
        <p:txBody>
          <a:bodyPr>
            <a:normAutofit/>
          </a:bodyPr>
          <a:lstStyle/>
          <a:p>
            <a:pPr marL="457200" lvl="1" indent="0">
              <a:buNone/>
            </a:pPr>
            <a:r>
              <a:rPr lang="en-US" sz="2000" dirty="0">
                <a:solidFill>
                  <a:srgbClr val="1F497D"/>
                </a:solidFill>
                <a:latin typeface="Arial"/>
                <a:cs typeface="Arial"/>
              </a:rPr>
              <a:t>	</a:t>
            </a:r>
          </a:p>
          <a:p>
            <a:pPr marL="342900" lvl="1" indent="-342900">
              <a:buFont typeface="Arial"/>
              <a:buChar char="•"/>
            </a:pPr>
            <a:r>
              <a:rPr lang="en-US" sz="1800" dirty="0">
                <a:latin typeface="Times New Roman" panose="02020603050405020304" pitchFamily="18" charset="0"/>
                <a:cs typeface="Times New Roman" panose="02020603050405020304" pitchFamily="18" charset="0"/>
              </a:rPr>
              <a:t>Apache Cassandra, a top level Apache project born at Facebook and built on Amazon’s Dynamo and Google’s Bigtable, is a distributed database for managing large amounts of structured data across many commodity servers, while providing highly available service and no single point of failure. </a:t>
            </a:r>
          </a:p>
          <a:p>
            <a:pPr marL="342900" lvl="1" indent="-342900">
              <a:buFont typeface="Arial"/>
              <a:buChar char="•"/>
            </a:pPr>
            <a:endParaRPr lang="en-US" sz="1800" dirty="0">
              <a:latin typeface="Times New Roman" panose="02020603050405020304" pitchFamily="18" charset="0"/>
              <a:cs typeface="Times New Roman" panose="02020603050405020304" pitchFamily="18" charset="0"/>
            </a:endParaRPr>
          </a:p>
          <a:p>
            <a:pPr marL="342900" lvl="1" indent="-342900">
              <a:buFont typeface="Arial"/>
              <a:buChar char="•"/>
            </a:pPr>
            <a:r>
              <a:rPr lang="en-US" sz="1800" dirty="0">
                <a:latin typeface="Times New Roman" panose="02020603050405020304" pitchFamily="18" charset="0"/>
                <a:cs typeface="Times New Roman" panose="02020603050405020304" pitchFamily="18" charset="0"/>
              </a:rPr>
              <a:t>Apache Cassandra offers capabilities that relational databases and other NoSQL databases simply cannot match such as: continuous availability, linear scale performance, operational simplicity and easy data distribution across multiple data centers and cloud availability zones.</a:t>
            </a:r>
          </a:p>
          <a:p>
            <a:pPr marL="342900" lvl="1" indent="-342900">
              <a:buFont typeface="Arial"/>
              <a:buChar char="•"/>
            </a:pPr>
            <a:endParaRPr lang="en-US" sz="1800" dirty="0">
              <a:latin typeface="Times New Roman" panose="02020603050405020304" pitchFamily="18" charset="0"/>
              <a:cs typeface="Times New Roman" panose="02020603050405020304" pitchFamily="18" charset="0"/>
            </a:endParaRPr>
          </a:p>
          <a:p>
            <a:pPr marL="342900" lvl="1" indent="-342900">
              <a:buFont typeface="Arial"/>
              <a:buChar char="•"/>
            </a:pPr>
            <a:r>
              <a:rPr lang="en-US" sz="1800" dirty="0">
                <a:latin typeface="Times New Roman" panose="02020603050405020304" pitchFamily="18" charset="0"/>
                <a:cs typeface="Times New Roman" panose="02020603050405020304" pitchFamily="18" charset="0"/>
              </a:rPr>
              <a:t>Cassandra introduced the Cassandra Query Language (CQL). CQL is a simple interface for accessing Cassandra, as an alternative to the traditional Structured Query Language (SQL).</a:t>
            </a:r>
          </a:p>
          <a:p>
            <a:endParaRPr lang="en-US" dirty="0"/>
          </a:p>
        </p:txBody>
      </p:sp>
    </p:spTree>
    <p:extLst>
      <p:ext uri="{BB962C8B-B14F-4D97-AF65-F5344CB8AC3E}">
        <p14:creationId xmlns:p14="http://schemas.microsoft.com/office/powerpoint/2010/main" val="25837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latin typeface="Arial"/>
                <a:cs typeface="Arial"/>
              </a:rPr>
              <a:t>Key Features</a:t>
            </a:r>
            <a:endParaRPr lang="en-US" sz="3600" dirty="0">
              <a:solidFill>
                <a:srgbClr val="1F497D"/>
              </a:solidFill>
            </a:endParaRPr>
          </a:p>
        </p:txBody>
      </p:sp>
      <p:pic>
        <p:nvPicPr>
          <p:cNvPr id="6" name="Content Placeholder 5">
            <a:extLst>
              <a:ext uri="{FF2B5EF4-FFF2-40B4-BE49-F238E27FC236}">
                <a16:creationId xmlns:a16="http://schemas.microsoft.com/office/drawing/2014/main" id="{30A3CAD5-F19C-43C5-AFE0-DF493CBD839E}"/>
              </a:ext>
            </a:extLst>
          </p:cNvPr>
          <p:cNvPicPr>
            <a:picLocks noGrp="1" noChangeAspect="1"/>
          </p:cNvPicPr>
          <p:nvPr>
            <p:ph idx="1"/>
          </p:nvPr>
        </p:nvPicPr>
        <p:blipFill rotWithShape="1">
          <a:blip r:embed="rId3"/>
          <a:srcRect t="617" b="617"/>
          <a:stretch/>
        </p:blipFill>
        <p:spPr>
          <a:xfrm>
            <a:off x="1779104" y="1328186"/>
            <a:ext cx="5784574" cy="4515594"/>
          </a:xfrm>
        </p:spPr>
      </p:pic>
    </p:spTree>
    <p:extLst>
      <p:ext uri="{BB962C8B-B14F-4D97-AF65-F5344CB8AC3E}">
        <p14:creationId xmlns:p14="http://schemas.microsoft.com/office/powerpoint/2010/main" val="398449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53A2B-FAA2-4BEB-BFBF-759EE4975EA9}"/>
              </a:ext>
            </a:extLst>
          </p:cNvPr>
          <p:cNvPicPr>
            <a:picLocks noChangeAspect="1"/>
          </p:cNvPicPr>
          <p:nvPr/>
        </p:nvPicPr>
        <p:blipFill>
          <a:blip r:embed="rId3"/>
          <a:stretch>
            <a:fillRect/>
          </a:stretch>
        </p:blipFill>
        <p:spPr>
          <a:xfrm>
            <a:off x="6521228" y="4228750"/>
            <a:ext cx="1414256" cy="1437003"/>
          </a:xfrm>
          <a:prstGeom prst="rect">
            <a:avLst/>
          </a:prstGeom>
        </p:spPr>
      </p:pic>
      <p:sp>
        <p:nvSpPr>
          <p:cNvPr id="2" name="Title 1"/>
          <p:cNvSpPr>
            <a:spLocks noGrp="1"/>
          </p:cNvSpPr>
          <p:nvPr>
            <p:ph type="title"/>
          </p:nvPr>
        </p:nvSpPr>
        <p:spPr/>
        <p:txBody>
          <a:bodyPr>
            <a:normAutofit/>
          </a:bodyPr>
          <a:lstStyle/>
          <a:p>
            <a:r>
              <a:rPr lang="en-US" sz="3600" dirty="0">
                <a:solidFill>
                  <a:srgbClr val="1F497D"/>
                </a:solidFill>
                <a:latin typeface="Arial"/>
                <a:cs typeface="Arial"/>
              </a:rPr>
              <a:t>RELATED WORK</a:t>
            </a:r>
            <a:endParaRPr lang="en-US" sz="3600" dirty="0">
              <a:solidFill>
                <a:srgbClr val="1F497D"/>
              </a:solidFill>
            </a:endParaRPr>
          </a:p>
        </p:txBody>
      </p:sp>
      <p:sp>
        <p:nvSpPr>
          <p:cNvPr id="3" name="Content Placeholder 2"/>
          <p:cNvSpPr>
            <a:spLocks noGrp="1"/>
          </p:cNvSpPr>
          <p:nvPr>
            <p:ph idx="1"/>
          </p:nvPr>
        </p:nvSpPr>
        <p:spPr>
          <a:xfrm>
            <a:off x="337930" y="1023730"/>
            <a:ext cx="5317435" cy="5049079"/>
          </a:xfrm>
        </p:spPr>
        <p:txBody>
          <a:bodyPr>
            <a:normAutofit/>
          </a:bodyPr>
          <a:lstStyle/>
          <a:p>
            <a:pPr marL="457200" lvl="1" indent="0">
              <a:buNone/>
            </a:pPr>
            <a:r>
              <a:rPr lang="en-US" sz="2000" dirty="0">
                <a:solidFill>
                  <a:srgbClr val="1F497D"/>
                </a:solidFill>
                <a:latin typeface="Arial"/>
                <a:cs typeface="Arial"/>
              </a:rPr>
              <a:t>	</a:t>
            </a:r>
          </a:p>
          <a:p>
            <a:pPr marL="342900" lvl="1" indent="-342900">
              <a:buFont typeface="Arial"/>
              <a:buChar char="•"/>
            </a:pPr>
            <a:r>
              <a:rPr lang="en-US" sz="1800" dirty="0">
                <a:latin typeface="Times New Roman" panose="02020603050405020304" pitchFamily="18" charset="0"/>
                <a:cs typeface="Times New Roman" panose="02020603050405020304" pitchFamily="18" charset="0"/>
              </a:rPr>
              <a:t>Google File System uses a simple design with a single master server for hosting the entire metadata and where the data is split into chunks and stored in chunk servers. However the GFS master is now made fault tolerant using the Chubby abstraction</a:t>
            </a:r>
          </a:p>
          <a:p>
            <a:pPr marL="0" lvl="1" indent="0">
              <a:buNone/>
            </a:pPr>
            <a:endParaRPr lang="en-US" sz="1800" dirty="0">
              <a:latin typeface="Times New Roman" panose="02020603050405020304" pitchFamily="18" charset="0"/>
              <a:cs typeface="Times New Roman" panose="02020603050405020304" pitchFamily="18" charset="0"/>
            </a:endParaRPr>
          </a:p>
          <a:p>
            <a:pPr marL="342900" lvl="1" indent="-342900">
              <a:buFont typeface="Arial"/>
              <a:buChar char="•"/>
            </a:pPr>
            <a:r>
              <a:rPr lang="en-US" sz="1800" dirty="0">
                <a:latin typeface="Times New Roman" panose="02020603050405020304" pitchFamily="18" charset="0"/>
                <a:cs typeface="Times New Roman" panose="02020603050405020304" pitchFamily="18" charset="0"/>
              </a:rPr>
              <a:t> Dynamo is a storage system that is used by Amazon to store and retrieve user shopping carts. Dynamo’s Gossip based membership algorithm helps every node maintain information about every other node. </a:t>
            </a:r>
          </a:p>
          <a:p>
            <a:pPr marL="0" lvl="1" indent="0">
              <a:buNone/>
            </a:pPr>
            <a:endParaRPr lang="en-US" sz="1800" dirty="0">
              <a:latin typeface="Times New Roman" panose="02020603050405020304" pitchFamily="18" charset="0"/>
              <a:cs typeface="Times New Roman" panose="02020603050405020304" pitchFamily="18" charset="0"/>
            </a:endParaRPr>
          </a:p>
          <a:p>
            <a:pPr marL="342900" lvl="1" indent="-342900">
              <a:buFont typeface="Arial"/>
              <a:buChar char="•"/>
            </a:pPr>
            <a:r>
              <a:rPr lang="en-US" sz="1800" dirty="0">
                <a:latin typeface="Times New Roman" panose="02020603050405020304" pitchFamily="18" charset="0"/>
                <a:cs typeface="Times New Roman" panose="02020603050405020304" pitchFamily="18" charset="0"/>
              </a:rPr>
              <a:t> Bigtable provides both structure and data distribution but relies on a distributed file system for its durability. </a:t>
            </a:r>
          </a:p>
          <a:p>
            <a:pPr marL="0" indent="0">
              <a:buNone/>
            </a:pPr>
            <a:endParaRPr lang="en-US" dirty="0"/>
          </a:p>
        </p:txBody>
      </p:sp>
      <p:pic>
        <p:nvPicPr>
          <p:cNvPr id="5" name="Picture 4">
            <a:extLst>
              <a:ext uri="{FF2B5EF4-FFF2-40B4-BE49-F238E27FC236}">
                <a16:creationId xmlns:a16="http://schemas.microsoft.com/office/drawing/2014/main" id="{DF401139-710E-4554-B5FB-3FC3C40A0605}"/>
              </a:ext>
            </a:extLst>
          </p:cNvPr>
          <p:cNvPicPr>
            <a:picLocks noChangeAspect="1"/>
          </p:cNvPicPr>
          <p:nvPr/>
        </p:nvPicPr>
        <p:blipFill>
          <a:blip r:embed="rId4"/>
          <a:stretch>
            <a:fillRect/>
          </a:stretch>
        </p:blipFill>
        <p:spPr>
          <a:xfrm>
            <a:off x="6099395" y="2609694"/>
            <a:ext cx="1836089" cy="1349029"/>
          </a:xfrm>
          <a:prstGeom prst="rect">
            <a:avLst/>
          </a:prstGeom>
        </p:spPr>
      </p:pic>
      <p:pic>
        <p:nvPicPr>
          <p:cNvPr id="6" name="Picture 5">
            <a:extLst>
              <a:ext uri="{FF2B5EF4-FFF2-40B4-BE49-F238E27FC236}">
                <a16:creationId xmlns:a16="http://schemas.microsoft.com/office/drawing/2014/main" id="{EFF0C569-778C-4060-A551-7FBF192663F1}"/>
              </a:ext>
            </a:extLst>
          </p:cNvPr>
          <p:cNvPicPr>
            <a:picLocks noChangeAspect="1"/>
          </p:cNvPicPr>
          <p:nvPr/>
        </p:nvPicPr>
        <p:blipFill>
          <a:blip r:embed="rId5"/>
          <a:stretch>
            <a:fillRect/>
          </a:stretch>
        </p:blipFill>
        <p:spPr>
          <a:xfrm>
            <a:off x="5655365" y="1701492"/>
            <a:ext cx="2724150" cy="638175"/>
          </a:xfrm>
          <a:prstGeom prst="rect">
            <a:avLst/>
          </a:prstGeom>
        </p:spPr>
      </p:pic>
    </p:spTree>
    <p:extLst>
      <p:ext uri="{BB962C8B-B14F-4D97-AF65-F5344CB8AC3E}">
        <p14:creationId xmlns:p14="http://schemas.microsoft.com/office/powerpoint/2010/main" val="31611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1F497D"/>
                </a:solidFill>
                <a:latin typeface="Arial"/>
                <a:cs typeface="Arial"/>
              </a:rPr>
              <a:t>RELATED WORK</a:t>
            </a:r>
            <a:endParaRPr lang="en-US" sz="3600" dirty="0">
              <a:solidFill>
                <a:srgbClr val="1F497D"/>
              </a:solidFill>
            </a:endParaRPr>
          </a:p>
        </p:txBody>
      </p:sp>
      <p:pic>
        <p:nvPicPr>
          <p:cNvPr id="5" name="Content Placeholder 4">
            <a:extLst>
              <a:ext uri="{FF2B5EF4-FFF2-40B4-BE49-F238E27FC236}">
                <a16:creationId xmlns:a16="http://schemas.microsoft.com/office/drawing/2014/main" id="{B57539C9-0B8D-4C52-9A82-CC97FE4C049E}"/>
              </a:ext>
            </a:extLst>
          </p:cNvPr>
          <p:cNvPicPr>
            <a:picLocks noGrp="1" noChangeAspect="1"/>
          </p:cNvPicPr>
          <p:nvPr>
            <p:ph idx="1"/>
          </p:nvPr>
        </p:nvPicPr>
        <p:blipFill>
          <a:blip r:embed="rId3"/>
          <a:stretch>
            <a:fillRect/>
          </a:stretch>
        </p:blipFill>
        <p:spPr>
          <a:xfrm>
            <a:off x="775252" y="1029517"/>
            <a:ext cx="7593495" cy="4798965"/>
          </a:xfrm>
        </p:spPr>
      </p:pic>
    </p:spTree>
    <p:extLst>
      <p:ext uri="{BB962C8B-B14F-4D97-AF65-F5344CB8AC3E}">
        <p14:creationId xmlns:p14="http://schemas.microsoft.com/office/powerpoint/2010/main" val="3855593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1578</Words>
  <Application>Microsoft Macintosh PowerPoint</Application>
  <PresentationFormat>On-screen Show (4:3)</PresentationFormat>
  <Paragraphs>254</Paragraphs>
  <Slides>43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Office Theme</vt:lpstr>
      <vt:lpstr>Cassandra - A Decentralized Structured Storage System </vt:lpstr>
      <vt:lpstr>AGENDA</vt:lpstr>
      <vt:lpstr>HISTORY</vt:lpstr>
      <vt:lpstr>Why NoSQL Databases</vt:lpstr>
      <vt:lpstr>NOSQL VS RDBMS</vt:lpstr>
      <vt:lpstr>INTRODUCTION</vt:lpstr>
      <vt:lpstr>Key Features</vt:lpstr>
      <vt:lpstr>RELATED WORK</vt:lpstr>
      <vt:lpstr>RELATED WORK</vt:lpstr>
      <vt:lpstr>Data Model</vt:lpstr>
      <vt:lpstr>Continued..</vt:lpstr>
      <vt:lpstr>PowerPoint Presentation</vt:lpstr>
      <vt:lpstr>PowerPoint Presentation</vt:lpstr>
      <vt:lpstr>PowerPoint Presentation</vt:lpstr>
      <vt:lpstr>API</vt:lpstr>
      <vt:lpstr>Examples:</vt:lpstr>
      <vt:lpstr>PowerPoint Presentation</vt:lpstr>
      <vt:lpstr>PowerPoint Presentation</vt:lpstr>
      <vt:lpstr>System Architecture:</vt:lpstr>
      <vt:lpstr>System Architecture</vt:lpstr>
      <vt:lpstr>Partitioning</vt:lpstr>
      <vt:lpstr>Consistent Hashing</vt:lpstr>
      <vt:lpstr>PowerPoint Presentation</vt:lpstr>
      <vt:lpstr>PowerPoint Presentation</vt:lpstr>
      <vt:lpstr>Replication</vt:lpstr>
      <vt:lpstr>Replication Strategies</vt:lpstr>
      <vt:lpstr>Replication Strategies</vt:lpstr>
      <vt:lpstr>Replication Policies</vt:lpstr>
      <vt:lpstr>Zoo Keeper</vt:lpstr>
      <vt:lpstr>Membership</vt:lpstr>
      <vt:lpstr>Failure Detection</vt:lpstr>
      <vt:lpstr>Failure Detection</vt:lpstr>
      <vt:lpstr>Bootstrapping</vt:lpstr>
      <vt:lpstr>Explicit Membership Mechanism</vt:lpstr>
      <vt:lpstr>Scaling the Cluster</vt:lpstr>
      <vt:lpstr>Local Persistence</vt:lpstr>
      <vt:lpstr>Local Persistence</vt:lpstr>
      <vt:lpstr>Data Compaction</vt:lpstr>
      <vt:lpstr>Read Operations</vt:lpstr>
      <vt:lpstr>Bloom Filter</vt:lpstr>
      <vt:lpstr>Read Operations</vt:lpstr>
      <vt:lpstr>Conclusion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WORKSHOP</dc:title>
  <dc:creator>UMKC Faculty and Staff</dc:creator>
  <cp:lastModifiedBy>sreenaga sayana</cp:lastModifiedBy>
  <cp:revision>59</cp:revision>
  <dcterms:created xsi:type="dcterms:W3CDTF">2017-06-05T16:29:35Z</dcterms:created>
  <dcterms:modified xsi:type="dcterms:W3CDTF">2018-04-09T17:18:23Z</dcterms:modified>
</cp:coreProperties>
</file>